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handoutMasterIdLst>
    <p:handoutMasterId r:id="rId27"/>
  </p:handoutMasterIdLst>
  <p:sldIdLst>
    <p:sldId id="300" r:id="rId2"/>
    <p:sldId id="301" r:id="rId3"/>
    <p:sldId id="259" r:id="rId4"/>
    <p:sldId id="260" r:id="rId5"/>
    <p:sldId id="303" r:id="rId6"/>
    <p:sldId id="344" r:id="rId7"/>
    <p:sldId id="306" r:id="rId8"/>
    <p:sldId id="308" r:id="rId9"/>
    <p:sldId id="309" r:id="rId10"/>
    <p:sldId id="337" r:id="rId11"/>
    <p:sldId id="338" r:id="rId12"/>
    <p:sldId id="315" r:id="rId13"/>
    <p:sldId id="341" r:id="rId14"/>
    <p:sldId id="342" r:id="rId15"/>
    <p:sldId id="343" r:id="rId16"/>
    <p:sldId id="322" r:id="rId17"/>
    <p:sldId id="323" r:id="rId18"/>
    <p:sldId id="325" r:id="rId19"/>
    <p:sldId id="324" r:id="rId20"/>
    <p:sldId id="347" r:id="rId21"/>
    <p:sldId id="331" r:id="rId22"/>
    <p:sldId id="345" r:id="rId23"/>
    <p:sldId id="346" r:id="rId24"/>
    <p:sldId id="296" r:id="rId25"/>
  </p:sldIdLst>
  <p:sldSz cx="12195175" cy="6858000"/>
  <p:notesSz cx="6858000" cy="9144000"/>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15:clr>
            <a:srgbClr val="A4A3A4"/>
          </p15:clr>
        </p15:guide>
        <p15:guide id="2" pos="384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ming Xu" initials="LX" lastIdx="1" clrIdx="0">
    <p:extLst>
      <p:ext uri="{19B8F6BF-5375-455C-9EA6-DF929625EA0E}">
        <p15:presenceInfo xmlns:p15="http://schemas.microsoft.com/office/powerpoint/2012/main" userId="3b691ffb69e2560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95E"/>
    <a:srgbClr val="31859C"/>
    <a:srgbClr val="215968"/>
    <a:srgbClr val="F87A08"/>
    <a:srgbClr val="202A36"/>
    <a:srgbClr val="7CBF33"/>
    <a:srgbClr val="2DB2A4"/>
    <a:srgbClr val="E8E8E8"/>
    <a:srgbClr val="F9F9F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80093" autoAdjust="0"/>
  </p:normalViewPr>
  <p:slideViewPr>
    <p:cSldViewPr showGuides="1">
      <p:cViewPr varScale="1">
        <p:scale>
          <a:sx n="65" d="100"/>
          <a:sy n="65" d="100"/>
        </p:scale>
        <p:origin x="84" y="522"/>
      </p:cViewPr>
      <p:guideLst>
        <p:guide orient="horz"/>
        <p:guide pos="3841"/>
      </p:guideLst>
    </p:cSldViewPr>
  </p:slideViewPr>
  <p:notesTextViewPr>
    <p:cViewPr>
      <p:scale>
        <a:sx n="1" d="1"/>
        <a:sy n="1" d="1"/>
      </p:scale>
      <p:origin x="0" y="0"/>
    </p:cViewPr>
  </p:notesTextViewPr>
  <p:notesViewPr>
    <p:cSldViewPr>
      <p:cViewPr varScale="1">
        <p:scale>
          <a:sx n="57" d="100"/>
          <a:sy n="57" d="100"/>
        </p:scale>
        <p:origin x="2808" y="3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22A277-B33D-400C-8BDC-3F25EB0F0383}" type="doc">
      <dgm:prSet loTypeId="urn:microsoft.com/office/officeart/2005/8/layout/pyramid1" loCatId="pyramid" qsTypeId="urn:microsoft.com/office/officeart/2005/8/quickstyle/simple1" qsCatId="simple" csTypeId="urn:microsoft.com/office/officeart/2005/8/colors/accent1_2" csCatId="accent1" phldr="1"/>
      <dgm:spPr/>
    </dgm:pt>
    <dgm:pt modelId="{83A04FC4-5796-499E-A871-575784FBB202}">
      <dgm:prSet phldrT="[文本]" custT="1"/>
      <dgm:spPr/>
      <dgm:t>
        <a:bodyPr/>
        <a:lstStyle/>
        <a:p>
          <a:r>
            <a:rPr lang="zh-CN" altLang="en-US" sz="2000" dirty="0" smtClean="0">
              <a:solidFill>
                <a:schemeClr val="tx1"/>
              </a:solidFill>
              <a:latin typeface="微软雅黑" pitchFamily="34" charset="-122"/>
              <a:ea typeface="微软雅黑" pitchFamily="34" charset="-122"/>
            </a:rPr>
            <a:t>挖掘</a:t>
          </a:r>
          <a:endParaRPr lang="en-US" altLang="zh-CN" sz="2000" dirty="0" smtClean="0">
            <a:solidFill>
              <a:schemeClr val="tx1"/>
            </a:solidFill>
            <a:latin typeface="微软雅黑" pitchFamily="34" charset="-122"/>
            <a:ea typeface="微软雅黑" pitchFamily="34" charset="-122"/>
          </a:endParaRPr>
        </a:p>
        <a:p>
          <a:r>
            <a:rPr lang="zh-CN" altLang="en-US" sz="2000" dirty="0" smtClean="0">
              <a:solidFill>
                <a:schemeClr val="tx1"/>
              </a:solidFill>
              <a:latin typeface="微软雅黑" pitchFamily="34" charset="-122"/>
              <a:ea typeface="微软雅黑" pitchFamily="34" charset="-122"/>
            </a:rPr>
            <a:t>比特币经济特点</a:t>
          </a:r>
          <a:endParaRPr lang="zh-CN" altLang="en-US" sz="2000" dirty="0">
            <a:solidFill>
              <a:schemeClr val="tx1"/>
            </a:solidFill>
          </a:endParaRPr>
        </a:p>
      </dgm:t>
    </dgm:pt>
    <dgm:pt modelId="{28350FAB-BD4A-4658-9810-1A1ABC4C6C63}" type="parTrans" cxnId="{8CBCAC13-1118-4CC7-9714-FFC22479A533}">
      <dgm:prSet/>
      <dgm:spPr/>
      <dgm:t>
        <a:bodyPr/>
        <a:lstStyle/>
        <a:p>
          <a:endParaRPr lang="zh-CN" altLang="en-US"/>
        </a:p>
      </dgm:t>
    </dgm:pt>
    <dgm:pt modelId="{6037D1BC-FBDF-4ADE-845F-6AE573E8C2CF}" type="sibTrans" cxnId="{8CBCAC13-1118-4CC7-9714-FFC22479A533}">
      <dgm:prSet/>
      <dgm:spPr/>
      <dgm:t>
        <a:bodyPr/>
        <a:lstStyle/>
        <a:p>
          <a:endParaRPr lang="zh-CN" altLang="en-US"/>
        </a:p>
      </dgm:t>
    </dgm:pt>
    <dgm:pt modelId="{3016DDA1-022F-4EEC-90CB-295B14916C8E}">
      <dgm:prSet phldrT="[文本]" custT="1"/>
      <dgm:spPr/>
      <dgm:t>
        <a:bodyPr/>
        <a:lstStyle/>
        <a:p>
          <a:r>
            <a:rPr lang="zh-CN" altLang="en-US" sz="2000" dirty="0" smtClean="0">
              <a:solidFill>
                <a:schemeClr val="tx1"/>
              </a:solidFill>
              <a:latin typeface="微软雅黑" pitchFamily="34" charset="-122"/>
              <a:ea typeface="微软雅黑" pitchFamily="34" charset="-122"/>
            </a:rPr>
            <a:t>从交易图提取出用户资金流转图，提供观察资金流转的视角</a:t>
          </a:r>
          <a:endParaRPr lang="zh-CN" altLang="en-US" sz="2000" dirty="0">
            <a:solidFill>
              <a:schemeClr val="tx1"/>
            </a:solidFill>
          </a:endParaRPr>
        </a:p>
      </dgm:t>
    </dgm:pt>
    <dgm:pt modelId="{1880A59F-927E-44E2-A8D8-0E1FA8D39593}" type="parTrans" cxnId="{8B57F7B2-A461-45A5-9AF4-906A6FBC006E}">
      <dgm:prSet/>
      <dgm:spPr/>
      <dgm:t>
        <a:bodyPr/>
        <a:lstStyle/>
        <a:p>
          <a:endParaRPr lang="zh-CN" altLang="en-US"/>
        </a:p>
      </dgm:t>
    </dgm:pt>
    <dgm:pt modelId="{A11129DD-C3A3-412E-ACE5-C61C6F7EC8BA}" type="sibTrans" cxnId="{8B57F7B2-A461-45A5-9AF4-906A6FBC006E}">
      <dgm:prSet/>
      <dgm:spPr/>
      <dgm:t>
        <a:bodyPr/>
        <a:lstStyle/>
        <a:p>
          <a:endParaRPr lang="zh-CN" altLang="en-US"/>
        </a:p>
      </dgm:t>
    </dgm:pt>
    <dgm:pt modelId="{D3D95DB1-B57C-4239-AD38-77155B30B5C8}">
      <dgm:prSet phldrT="[文本]" custT="1"/>
      <dgm:spPr/>
      <dgm:t>
        <a:bodyPr/>
        <a:lstStyle/>
        <a:p>
          <a:r>
            <a:rPr lang="zh-CN" altLang="en-US" sz="2000" dirty="0" smtClean="0">
              <a:solidFill>
                <a:schemeClr val="tx1"/>
              </a:solidFill>
              <a:latin typeface="微软雅黑" pitchFamily="34" charset="-122"/>
              <a:ea typeface="微软雅黑" pitchFamily="34" charset="-122"/>
            </a:rPr>
            <a:t>交易信息完全公开，为数不多的可以深度分析的经济体</a:t>
          </a:r>
          <a:endParaRPr lang="zh-CN" altLang="en-US" sz="2000" dirty="0">
            <a:solidFill>
              <a:schemeClr val="tx1"/>
            </a:solidFill>
          </a:endParaRPr>
        </a:p>
      </dgm:t>
    </dgm:pt>
    <dgm:pt modelId="{21B6FEAA-C1C7-4B56-9084-65C8E0415891}" type="parTrans" cxnId="{F958B52F-02C0-4BE6-97BD-DC5005CE03EC}">
      <dgm:prSet/>
      <dgm:spPr/>
      <dgm:t>
        <a:bodyPr/>
        <a:lstStyle/>
        <a:p>
          <a:endParaRPr lang="zh-CN" altLang="en-US"/>
        </a:p>
      </dgm:t>
    </dgm:pt>
    <dgm:pt modelId="{647D1901-0F9F-4CCC-A679-4F1BF5DD1F24}" type="sibTrans" cxnId="{F958B52F-02C0-4BE6-97BD-DC5005CE03EC}">
      <dgm:prSet/>
      <dgm:spPr/>
      <dgm:t>
        <a:bodyPr/>
        <a:lstStyle/>
        <a:p>
          <a:endParaRPr lang="zh-CN" altLang="en-US"/>
        </a:p>
      </dgm:t>
    </dgm:pt>
    <dgm:pt modelId="{E74B58AF-EC50-4CE6-BC73-BC61B14873A6}" type="pres">
      <dgm:prSet presAssocID="{0722A277-B33D-400C-8BDC-3F25EB0F0383}" presName="Name0" presStyleCnt="0">
        <dgm:presLayoutVars>
          <dgm:dir/>
          <dgm:animLvl val="lvl"/>
          <dgm:resizeHandles val="exact"/>
        </dgm:presLayoutVars>
      </dgm:prSet>
      <dgm:spPr/>
    </dgm:pt>
    <dgm:pt modelId="{A5494647-43C9-4A79-94E2-7DFAED708056}" type="pres">
      <dgm:prSet presAssocID="{83A04FC4-5796-499E-A871-575784FBB202}" presName="Name8" presStyleCnt="0"/>
      <dgm:spPr/>
    </dgm:pt>
    <dgm:pt modelId="{F937F63D-2AE7-45C6-9497-74F9814329CA}" type="pres">
      <dgm:prSet presAssocID="{83A04FC4-5796-499E-A871-575784FBB202}" presName="level" presStyleLbl="node1" presStyleIdx="0" presStyleCnt="3">
        <dgm:presLayoutVars>
          <dgm:chMax val="1"/>
          <dgm:bulletEnabled val="1"/>
        </dgm:presLayoutVars>
      </dgm:prSet>
      <dgm:spPr/>
      <dgm:t>
        <a:bodyPr/>
        <a:lstStyle/>
        <a:p>
          <a:endParaRPr lang="zh-CN" altLang="en-US"/>
        </a:p>
      </dgm:t>
    </dgm:pt>
    <dgm:pt modelId="{6F5F8414-3650-4746-8877-78524D96AA14}" type="pres">
      <dgm:prSet presAssocID="{83A04FC4-5796-499E-A871-575784FBB202}" presName="levelTx" presStyleLbl="revTx" presStyleIdx="0" presStyleCnt="0">
        <dgm:presLayoutVars>
          <dgm:chMax val="1"/>
          <dgm:bulletEnabled val="1"/>
        </dgm:presLayoutVars>
      </dgm:prSet>
      <dgm:spPr/>
      <dgm:t>
        <a:bodyPr/>
        <a:lstStyle/>
        <a:p>
          <a:endParaRPr lang="zh-CN" altLang="en-US"/>
        </a:p>
      </dgm:t>
    </dgm:pt>
    <dgm:pt modelId="{2FB807E7-D763-4A17-8C65-B10D2F93DB07}" type="pres">
      <dgm:prSet presAssocID="{3016DDA1-022F-4EEC-90CB-295B14916C8E}" presName="Name8" presStyleCnt="0"/>
      <dgm:spPr/>
    </dgm:pt>
    <dgm:pt modelId="{F6E30815-CCA1-4268-9797-20EBC5FBE910}" type="pres">
      <dgm:prSet presAssocID="{3016DDA1-022F-4EEC-90CB-295B14916C8E}" presName="level" presStyleLbl="node1" presStyleIdx="1" presStyleCnt="3">
        <dgm:presLayoutVars>
          <dgm:chMax val="1"/>
          <dgm:bulletEnabled val="1"/>
        </dgm:presLayoutVars>
      </dgm:prSet>
      <dgm:spPr/>
      <dgm:t>
        <a:bodyPr/>
        <a:lstStyle/>
        <a:p>
          <a:endParaRPr lang="zh-CN" altLang="en-US"/>
        </a:p>
      </dgm:t>
    </dgm:pt>
    <dgm:pt modelId="{B553DD70-686F-41FF-A297-C7DEBAFFCE91}" type="pres">
      <dgm:prSet presAssocID="{3016DDA1-022F-4EEC-90CB-295B14916C8E}" presName="levelTx" presStyleLbl="revTx" presStyleIdx="0" presStyleCnt="0">
        <dgm:presLayoutVars>
          <dgm:chMax val="1"/>
          <dgm:bulletEnabled val="1"/>
        </dgm:presLayoutVars>
      </dgm:prSet>
      <dgm:spPr/>
      <dgm:t>
        <a:bodyPr/>
        <a:lstStyle/>
        <a:p>
          <a:endParaRPr lang="zh-CN" altLang="en-US"/>
        </a:p>
      </dgm:t>
    </dgm:pt>
    <dgm:pt modelId="{57B194A2-55B8-4026-87D5-7117A55A0E53}" type="pres">
      <dgm:prSet presAssocID="{D3D95DB1-B57C-4239-AD38-77155B30B5C8}" presName="Name8" presStyleCnt="0"/>
      <dgm:spPr/>
    </dgm:pt>
    <dgm:pt modelId="{F0A2CAF6-2618-475A-814C-40FAB56A9611}" type="pres">
      <dgm:prSet presAssocID="{D3D95DB1-B57C-4239-AD38-77155B30B5C8}" presName="level" presStyleLbl="node1" presStyleIdx="2" presStyleCnt="3">
        <dgm:presLayoutVars>
          <dgm:chMax val="1"/>
          <dgm:bulletEnabled val="1"/>
        </dgm:presLayoutVars>
      </dgm:prSet>
      <dgm:spPr/>
      <dgm:t>
        <a:bodyPr/>
        <a:lstStyle/>
        <a:p>
          <a:endParaRPr lang="zh-CN" altLang="en-US"/>
        </a:p>
      </dgm:t>
    </dgm:pt>
    <dgm:pt modelId="{C260A4A8-B927-4070-8D03-5A27AC6D5A80}" type="pres">
      <dgm:prSet presAssocID="{D3D95DB1-B57C-4239-AD38-77155B30B5C8}" presName="levelTx" presStyleLbl="revTx" presStyleIdx="0" presStyleCnt="0">
        <dgm:presLayoutVars>
          <dgm:chMax val="1"/>
          <dgm:bulletEnabled val="1"/>
        </dgm:presLayoutVars>
      </dgm:prSet>
      <dgm:spPr/>
      <dgm:t>
        <a:bodyPr/>
        <a:lstStyle/>
        <a:p>
          <a:endParaRPr lang="zh-CN" altLang="en-US"/>
        </a:p>
      </dgm:t>
    </dgm:pt>
  </dgm:ptLst>
  <dgm:cxnLst>
    <dgm:cxn modelId="{3ECEC977-DEB0-4E11-9AB6-B3170DABA1BF}" type="presOf" srcId="{83A04FC4-5796-499E-A871-575784FBB202}" destId="{6F5F8414-3650-4746-8877-78524D96AA14}" srcOrd="1" destOrd="0" presId="urn:microsoft.com/office/officeart/2005/8/layout/pyramid1"/>
    <dgm:cxn modelId="{133D87C3-4194-4229-84FD-0CFA3604BED7}" type="presOf" srcId="{83A04FC4-5796-499E-A871-575784FBB202}" destId="{F937F63D-2AE7-45C6-9497-74F9814329CA}" srcOrd="0" destOrd="0" presId="urn:microsoft.com/office/officeart/2005/8/layout/pyramid1"/>
    <dgm:cxn modelId="{BAFEF478-0FA2-47AA-A14C-2BCFDC46F133}" type="presOf" srcId="{D3D95DB1-B57C-4239-AD38-77155B30B5C8}" destId="{C260A4A8-B927-4070-8D03-5A27AC6D5A80}" srcOrd="1" destOrd="0" presId="urn:microsoft.com/office/officeart/2005/8/layout/pyramid1"/>
    <dgm:cxn modelId="{F958B52F-02C0-4BE6-97BD-DC5005CE03EC}" srcId="{0722A277-B33D-400C-8BDC-3F25EB0F0383}" destId="{D3D95DB1-B57C-4239-AD38-77155B30B5C8}" srcOrd="2" destOrd="0" parTransId="{21B6FEAA-C1C7-4B56-9084-65C8E0415891}" sibTransId="{647D1901-0F9F-4CCC-A679-4F1BF5DD1F24}"/>
    <dgm:cxn modelId="{A9BD2533-D4B5-42EE-A821-80C8996224FB}" type="presOf" srcId="{3016DDA1-022F-4EEC-90CB-295B14916C8E}" destId="{B553DD70-686F-41FF-A297-C7DEBAFFCE91}" srcOrd="1" destOrd="0" presId="urn:microsoft.com/office/officeart/2005/8/layout/pyramid1"/>
    <dgm:cxn modelId="{040E68D9-F769-4DDE-9EE4-4B00892B984B}" type="presOf" srcId="{D3D95DB1-B57C-4239-AD38-77155B30B5C8}" destId="{F0A2CAF6-2618-475A-814C-40FAB56A9611}" srcOrd="0" destOrd="0" presId="urn:microsoft.com/office/officeart/2005/8/layout/pyramid1"/>
    <dgm:cxn modelId="{39C7D273-69A4-4E03-B89B-4723B10F617C}" type="presOf" srcId="{3016DDA1-022F-4EEC-90CB-295B14916C8E}" destId="{F6E30815-CCA1-4268-9797-20EBC5FBE910}" srcOrd="0" destOrd="0" presId="urn:microsoft.com/office/officeart/2005/8/layout/pyramid1"/>
    <dgm:cxn modelId="{C9CAB321-FFB8-45F4-8446-919E95BFD3BF}" type="presOf" srcId="{0722A277-B33D-400C-8BDC-3F25EB0F0383}" destId="{E74B58AF-EC50-4CE6-BC73-BC61B14873A6}" srcOrd="0" destOrd="0" presId="urn:microsoft.com/office/officeart/2005/8/layout/pyramid1"/>
    <dgm:cxn modelId="{8B57F7B2-A461-45A5-9AF4-906A6FBC006E}" srcId="{0722A277-B33D-400C-8BDC-3F25EB0F0383}" destId="{3016DDA1-022F-4EEC-90CB-295B14916C8E}" srcOrd="1" destOrd="0" parTransId="{1880A59F-927E-44E2-A8D8-0E1FA8D39593}" sibTransId="{A11129DD-C3A3-412E-ACE5-C61C6F7EC8BA}"/>
    <dgm:cxn modelId="{8CBCAC13-1118-4CC7-9714-FFC22479A533}" srcId="{0722A277-B33D-400C-8BDC-3F25EB0F0383}" destId="{83A04FC4-5796-499E-A871-575784FBB202}" srcOrd="0" destOrd="0" parTransId="{28350FAB-BD4A-4658-9810-1A1ABC4C6C63}" sibTransId="{6037D1BC-FBDF-4ADE-845F-6AE573E8C2CF}"/>
    <dgm:cxn modelId="{D08397D6-B094-48CB-BE29-E459B6A95846}" type="presParOf" srcId="{E74B58AF-EC50-4CE6-BC73-BC61B14873A6}" destId="{A5494647-43C9-4A79-94E2-7DFAED708056}" srcOrd="0" destOrd="0" presId="urn:microsoft.com/office/officeart/2005/8/layout/pyramid1"/>
    <dgm:cxn modelId="{5769A291-5CC5-40C7-A17F-584462AEA2E8}" type="presParOf" srcId="{A5494647-43C9-4A79-94E2-7DFAED708056}" destId="{F937F63D-2AE7-45C6-9497-74F9814329CA}" srcOrd="0" destOrd="0" presId="urn:microsoft.com/office/officeart/2005/8/layout/pyramid1"/>
    <dgm:cxn modelId="{B40E85E1-8364-4860-B2D4-C39145D4974F}" type="presParOf" srcId="{A5494647-43C9-4A79-94E2-7DFAED708056}" destId="{6F5F8414-3650-4746-8877-78524D96AA14}" srcOrd="1" destOrd="0" presId="urn:microsoft.com/office/officeart/2005/8/layout/pyramid1"/>
    <dgm:cxn modelId="{D5CA12AE-7BB2-44AC-81D9-230563FE709E}" type="presParOf" srcId="{E74B58AF-EC50-4CE6-BC73-BC61B14873A6}" destId="{2FB807E7-D763-4A17-8C65-B10D2F93DB07}" srcOrd="1" destOrd="0" presId="urn:microsoft.com/office/officeart/2005/8/layout/pyramid1"/>
    <dgm:cxn modelId="{C956CA23-B951-473D-821F-CBDCCF932A0A}" type="presParOf" srcId="{2FB807E7-D763-4A17-8C65-B10D2F93DB07}" destId="{F6E30815-CCA1-4268-9797-20EBC5FBE910}" srcOrd="0" destOrd="0" presId="urn:microsoft.com/office/officeart/2005/8/layout/pyramid1"/>
    <dgm:cxn modelId="{20DCAEE5-2DDB-4E11-BAE0-289549F114B1}" type="presParOf" srcId="{2FB807E7-D763-4A17-8C65-B10D2F93DB07}" destId="{B553DD70-686F-41FF-A297-C7DEBAFFCE91}" srcOrd="1" destOrd="0" presId="urn:microsoft.com/office/officeart/2005/8/layout/pyramid1"/>
    <dgm:cxn modelId="{4DFE01CA-86C8-4AC9-8592-5E03461A69B2}" type="presParOf" srcId="{E74B58AF-EC50-4CE6-BC73-BC61B14873A6}" destId="{57B194A2-55B8-4026-87D5-7117A55A0E53}" srcOrd="2" destOrd="0" presId="urn:microsoft.com/office/officeart/2005/8/layout/pyramid1"/>
    <dgm:cxn modelId="{8FB9F267-567A-496F-A9A6-2F0A26AF9DF6}" type="presParOf" srcId="{57B194A2-55B8-4026-87D5-7117A55A0E53}" destId="{F0A2CAF6-2618-475A-814C-40FAB56A9611}" srcOrd="0" destOrd="0" presId="urn:microsoft.com/office/officeart/2005/8/layout/pyramid1"/>
    <dgm:cxn modelId="{8416D74E-403A-4753-B03D-639A40A3EF18}" type="presParOf" srcId="{57B194A2-55B8-4026-87D5-7117A55A0E53}" destId="{C260A4A8-B927-4070-8D03-5A27AC6D5A80}" srcOrd="1" destOrd="0" presId="urn:microsoft.com/office/officeart/2005/8/layout/pyramid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37F63D-2AE7-45C6-9497-74F9814329CA}">
      <dsp:nvSpPr>
        <dsp:cNvPr id="0" name=""/>
        <dsp:cNvSpPr/>
      </dsp:nvSpPr>
      <dsp:spPr>
        <a:xfrm>
          <a:off x="2784309" y="0"/>
          <a:ext cx="2784309" cy="1887390"/>
        </a:xfrm>
        <a:prstGeom prst="trapezoid">
          <a:avLst>
            <a:gd name="adj" fmla="val 73761"/>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kern="1200" dirty="0" smtClean="0">
              <a:solidFill>
                <a:schemeClr val="tx1"/>
              </a:solidFill>
              <a:latin typeface="微软雅黑" pitchFamily="34" charset="-122"/>
              <a:ea typeface="微软雅黑" pitchFamily="34" charset="-122"/>
            </a:rPr>
            <a:t>挖掘</a:t>
          </a:r>
          <a:endParaRPr lang="en-US" altLang="zh-CN" sz="2000" kern="1200" dirty="0" smtClean="0">
            <a:solidFill>
              <a:schemeClr val="tx1"/>
            </a:solidFill>
            <a:latin typeface="微软雅黑" pitchFamily="34" charset="-122"/>
            <a:ea typeface="微软雅黑" pitchFamily="34" charset="-122"/>
          </a:endParaRPr>
        </a:p>
        <a:p>
          <a:pPr lvl="0" algn="ctr" defTabSz="889000">
            <a:lnSpc>
              <a:spcPct val="90000"/>
            </a:lnSpc>
            <a:spcBef>
              <a:spcPct val="0"/>
            </a:spcBef>
            <a:spcAft>
              <a:spcPct val="35000"/>
            </a:spcAft>
          </a:pPr>
          <a:r>
            <a:rPr lang="zh-CN" altLang="en-US" sz="2000" kern="1200" dirty="0" smtClean="0">
              <a:solidFill>
                <a:schemeClr val="tx1"/>
              </a:solidFill>
              <a:latin typeface="微软雅黑" pitchFamily="34" charset="-122"/>
              <a:ea typeface="微软雅黑" pitchFamily="34" charset="-122"/>
            </a:rPr>
            <a:t>比特币经济特点</a:t>
          </a:r>
          <a:endParaRPr lang="zh-CN" altLang="en-US" sz="2000" kern="1200" dirty="0">
            <a:solidFill>
              <a:schemeClr val="tx1"/>
            </a:solidFill>
          </a:endParaRPr>
        </a:p>
      </dsp:txBody>
      <dsp:txXfrm>
        <a:off x="2784309" y="0"/>
        <a:ext cx="2784309" cy="1887390"/>
      </dsp:txXfrm>
    </dsp:sp>
    <dsp:sp modelId="{F6E30815-CCA1-4268-9797-20EBC5FBE910}">
      <dsp:nvSpPr>
        <dsp:cNvPr id="0" name=""/>
        <dsp:cNvSpPr/>
      </dsp:nvSpPr>
      <dsp:spPr>
        <a:xfrm>
          <a:off x="1392154" y="1887390"/>
          <a:ext cx="5568618" cy="1887390"/>
        </a:xfrm>
        <a:prstGeom prst="trapezoid">
          <a:avLst>
            <a:gd name="adj" fmla="val 73761"/>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kern="1200" dirty="0" smtClean="0">
              <a:solidFill>
                <a:schemeClr val="tx1"/>
              </a:solidFill>
              <a:latin typeface="微软雅黑" pitchFamily="34" charset="-122"/>
              <a:ea typeface="微软雅黑" pitchFamily="34" charset="-122"/>
            </a:rPr>
            <a:t>从交易图提取出用户资金流转图，提供观察资金流转的视角</a:t>
          </a:r>
          <a:endParaRPr lang="zh-CN" altLang="en-US" sz="2000" kern="1200" dirty="0">
            <a:solidFill>
              <a:schemeClr val="tx1"/>
            </a:solidFill>
          </a:endParaRPr>
        </a:p>
      </dsp:txBody>
      <dsp:txXfrm>
        <a:off x="2366662" y="1887390"/>
        <a:ext cx="3619602" cy="1887390"/>
      </dsp:txXfrm>
    </dsp:sp>
    <dsp:sp modelId="{F0A2CAF6-2618-475A-814C-40FAB56A9611}">
      <dsp:nvSpPr>
        <dsp:cNvPr id="0" name=""/>
        <dsp:cNvSpPr/>
      </dsp:nvSpPr>
      <dsp:spPr>
        <a:xfrm>
          <a:off x="0" y="3774781"/>
          <a:ext cx="8352928" cy="1887390"/>
        </a:xfrm>
        <a:prstGeom prst="trapezoid">
          <a:avLst>
            <a:gd name="adj" fmla="val 73761"/>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zh-CN" altLang="en-US" sz="2000" kern="1200" dirty="0" smtClean="0">
              <a:solidFill>
                <a:schemeClr val="tx1"/>
              </a:solidFill>
              <a:latin typeface="微软雅黑" pitchFamily="34" charset="-122"/>
              <a:ea typeface="微软雅黑" pitchFamily="34" charset="-122"/>
            </a:rPr>
            <a:t>交易信息完全公开，为数不多的可以深度分析的经济体</a:t>
          </a:r>
          <a:endParaRPr lang="zh-CN" altLang="en-US" sz="2000" kern="1200" dirty="0">
            <a:solidFill>
              <a:schemeClr val="tx1"/>
            </a:solidFill>
          </a:endParaRPr>
        </a:p>
      </dsp:txBody>
      <dsp:txXfrm>
        <a:off x="1461762" y="3774781"/>
        <a:ext cx="5429403" cy="188739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E8CCA3-E80F-4813-BF56-EB4F6CF5E1EC}" type="datetimeFigureOut">
              <a:rPr lang="zh-CN" altLang="en-US" smtClean="0"/>
              <a:t>2018/5/27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E8B8CCC-6B51-4273-85F1-2823CC1C5C15}" type="slidenum">
              <a:rPr lang="zh-CN" altLang="en-US" smtClean="0"/>
              <a:t>‹#›</a:t>
            </a:fld>
            <a:endParaRPr lang="zh-CN" altLang="en-US"/>
          </a:p>
        </p:txBody>
      </p:sp>
    </p:spTree>
    <p:extLst>
      <p:ext uri="{BB962C8B-B14F-4D97-AF65-F5344CB8AC3E}">
        <p14:creationId xmlns:p14="http://schemas.microsoft.com/office/powerpoint/2010/main" val="1212231503"/>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7547A1D-12E5-456D-BF67-C0BDB0A18760}" type="datetimeFigureOut">
              <a:rPr lang="zh-CN" altLang="en-US" smtClean="0"/>
              <a:t>2018/5/27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ACBAC-C8EB-45CA-967B-DC24F1263EAE}" type="slidenum">
              <a:rPr lang="zh-CN" altLang="en-US" smtClean="0"/>
              <a:t>‹#›</a:t>
            </a:fld>
            <a:endParaRPr lang="zh-CN" altLang="en-US"/>
          </a:p>
        </p:txBody>
      </p:sp>
    </p:spTree>
    <p:extLst>
      <p:ext uri="{BB962C8B-B14F-4D97-AF65-F5344CB8AC3E}">
        <p14:creationId xmlns:p14="http://schemas.microsoft.com/office/powerpoint/2010/main" val="1359222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10</a:t>
            </a:fld>
            <a:endParaRPr lang="zh-CN" altLang="en-US"/>
          </a:p>
        </p:txBody>
      </p:sp>
    </p:spTree>
    <p:extLst>
      <p:ext uri="{BB962C8B-B14F-4D97-AF65-F5344CB8AC3E}">
        <p14:creationId xmlns:p14="http://schemas.microsoft.com/office/powerpoint/2010/main" val="3127595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11</a:t>
            </a:fld>
            <a:endParaRPr lang="zh-CN" altLang="en-US"/>
          </a:p>
        </p:txBody>
      </p:sp>
    </p:spTree>
    <p:extLst>
      <p:ext uri="{BB962C8B-B14F-4D97-AF65-F5344CB8AC3E}">
        <p14:creationId xmlns:p14="http://schemas.microsoft.com/office/powerpoint/2010/main" val="2994119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12</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13</a:t>
            </a:fld>
            <a:endParaRPr lang="zh-CN" altLang="en-US"/>
          </a:p>
        </p:txBody>
      </p:sp>
    </p:spTree>
    <p:extLst>
      <p:ext uri="{BB962C8B-B14F-4D97-AF65-F5344CB8AC3E}">
        <p14:creationId xmlns:p14="http://schemas.microsoft.com/office/powerpoint/2010/main" val="6983352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14</a:t>
            </a:fld>
            <a:endParaRPr lang="zh-CN" altLang="en-US"/>
          </a:p>
        </p:txBody>
      </p:sp>
    </p:spTree>
    <p:extLst>
      <p:ext uri="{BB962C8B-B14F-4D97-AF65-F5344CB8AC3E}">
        <p14:creationId xmlns:p14="http://schemas.microsoft.com/office/powerpoint/2010/main" val="25359941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15</a:t>
            </a:fld>
            <a:endParaRPr lang="zh-CN" altLang="en-US"/>
          </a:p>
        </p:txBody>
      </p:sp>
    </p:spTree>
    <p:extLst>
      <p:ext uri="{BB962C8B-B14F-4D97-AF65-F5344CB8AC3E}">
        <p14:creationId xmlns:p14="http://schemas.microsoft.com/office/powerpoint/2010/main" val="31817455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16</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17</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18</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19</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20</a:t>
            </a:fld>
            <a:endParaRPr lang="zh-CN" altLang="en-US"/>
          </a:p>
        </p:txBody>
      </p:sp>
    </p:spTree>
    <p:extLst>
      <p:ext uri="{BB962C8B-B14F-4D97-AF65-F5344CB8AC3E}">
        <p14:creationId xmlns:p14="http://schemas.microsoft.com/office/powerpoint/2010/main" val="40317335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21</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22</a:t>
            </a:fld>
            <a:endParaRPr lang="zh-CN" altLang="en-US"/>
          </a:p>
        </p:txBody>
      </p:sp>
    </p:spTree>
    <p:extLst>
      <p:ext uri="{BB962C8B-B14F-4D97-AF65-F5344CB8AC3E}">
        <p14:creationId xmlns:p14="http://schemas.microsoft.com/office/powerpoint/2010/main" val="14303176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23</a:t>
            </a:fld>
            <a:endParaRPr lang="zh-CN" altLang="en-US"/>
          </a:p>
        </p:txBody>
      </p:sp>
    </p:spTree>
    <p:extLst>
      <p:ext uri="{BB962C8B-B14F-4D97-AF65-F5344CB8AC3E}">
        <p14:creationId xmlns:p14="http://schemas.microsoft.com/office/powerpoint/2010/main" val="22100369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24</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3</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4</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5</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6</a:t>
            </a:fld>
            <a:endParaRPr lang="zh-CN" altLang="en-US"/>
          </a:p>
        </p:txBody>
      </p:sp>
    </p:spTree>
    <p:extLst>
      <p:ext uri="{BB962C8B-B14F-4D97-AF65-F5344CB8AC3E}">
        <p14:creationId xmlns:p14="http://schemas.microsoft.com/office/powerpoint/2010/main" val="340416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7</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8</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E5ACBAC-C8EB-45CA-967B-DC24F1263EAE}" type="slidenum">
              <a:rPr lang="zh-CN" altLang="en-US" smtClean="0"/>
              <a:t>9</a:t>
            </a:fld>
            <a:endParaRPr lang="zh-CN" altLang="en-US"/>
          </a:p>
        </p:txBody>
      </p:sp>
    </p:spTree>
    <p:extLst>
      <p:ext uri="{BB962C8B-B14F-4D97-AF65-F5344CB8AC3E}">
        <p14:creationId xmlns:p14="http://schemas.microsoft.com/office/powerpoint/2010/main" val="3503362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2097244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450307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3699580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829040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1136065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1491934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14736849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2941723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542339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20909064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E08AF93-F015-4E02-9910-15C5CE4FE8B2}" type="datetimeFigureOut">
              <a:rPr lang="zh-CN" altLang="en-US" smtClean="0"/>
              <a:t>2018/5/27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3996963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08AF93-F015-4E02-9910-15C5CE4FE8B2}" type="datetimeFigureOut">
              <a:rPr lang="zh-CN" altLang="en-US" smtClean="0"/>
              <a:t>2018/5/27</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EB412-6DE5-4D5A-AC24-F5C758543197}" type="slidenum">
              <a:rPr lang="zh-CN" altLang="en-US" smtClean="0"/>
              <a:t>‹#›</a:t>
            </a:fld>
            <a:endParaRPr lang="zh-CN" altLang="en-US"/>
          </a:p>
        </p:txBody>
      </p:sp>
    </p:spTree>
    <p:extLst>
      <p:ext uri="{BB962C8B-B14F-4D97-AF65-F5344CB8AC3E}">
        <p14:creationId xmlns:p14="http://schemas.microsoft.com/office/powerpoint/2010/main" val="1967040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8" Type="http://schemas.openxmlformats.org/officeDocument/2006/relationships/image" Target="../media/image13.emf"/><Relationship Id="rId13" Type="http://schemas.openxmlformats.org/officeDocument/2006/relationships/image" Target="../media/image18.emf"/><Relationship Id="rId3" Type="http://schemas.openxmlformats.org/officeDocument/2006/relationships/image" Target="../media/image3.png"/><Relationship Id="rId7" Type="http://schemas.openxmlformats.org/officeDocument/2006/relationships/image" Target="../media/image12.emf"/><Relationship Id="rId12"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emf"/><Relationship Id="rId11" Type="http://schemas.openxmlformats.org/officeDocument/2006/relationships/image" Target="../media/image16.emf"/><Relationship Id="rId5" Type="http://schemas.openxmlformats.org/officeDocument/2006/relationships/image" Target="../media/image10.emf"/><Relationship Id="rId10" Type="http://schemas.openxmlformats.org/officeDocument/2006/relationships/image" Target="../media/image15.emf"/><Relationship Id="rId4" Type="http://schemas.openxmlformats.org/officeDocument/2006/relationships/image" Target="../media/image5.emf"/><Relationship Id="rId9" Type="http://schemas.openxmlformats.org/officeDocument/2006/relationships/image" Target="../media/image14.emf"/><Relationship Id="rId14" Type="http://schemas.openxmlformats.org/officeDocument/2006/relationships/image" Target="../media/image19.emf"/></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21.png"/><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https://blockchain.info/blocks/1527226494065"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6" name="图片 17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3" y="0"/>
            <a:ext cx="12192000" cy="6858000"/>
          </a:xfrm>
          <a:prstGeom prst="rect">
            <a:avLst/>
          </a:prstGeom>
        </p:spPr>
      </p:pic>
      <p:sp>
        <p:nvSpPr>
          <p:cNvPr id="174" name="TextBox 173"/>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216" name="组合 215"/>
          <p:cNvGrpSpPr/>
          <p:nvPr/>
        </p:nvGrpSpPr>
        <p:grpSpPr>
          <a:xfrm>
            <a:off x="4081363" y="5214147"/>
            <a:ext cx="663125" cy="663125"/>
            <a:chOff x="8077071" y="845254"/>
            <a:chExt cx="2036801" cy="2036802"/>
          </a:xfrm>
        </p:grpSpPr>
        <p:sp>
          <p:nvSpPr>
            <p:cNvPr id="217" name="椭圆 216"/>
            <p:cNvSpPr/>
            <p:nvPr/>
          </p:nvSpPr>
          <p:spPr>
            <a:xfrm>
              <a:off x="8077071" y="845254"/>
              <a:ext cx="2036801"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Freeform 126"/>
            <p:cNvSpPr>
              <a:spLocks noChangeAspect="1" noEditPoints="1"/>
            </p:cNvSpPr>
            <p:nvPr/>
          </p:nvSpPr>
          <p:spPr bwMode="auto">
            <a:xfrm>
              <a:off x="8639337" y="1292885"/>
              <a:ext cx="912278" cy="1141540"/>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cs typeface="Arial" panose="020B0604020202020204" pitchFamily="34" charset="0"/>
              </a:endParaRPr>
            </a:p>
          </p:txBody>
        </p:sp>
      </p:grpSp>
      <p:grpSp>
        <p:nvGrpSpPr>
          <p:cNvPr id="219" name="组合 218"/>
          <p:cNvGrpSpPr/>
          <p:nvPr/>
        </p:nvGrpSpPr>
        <p:grpSpPr>
          <a:xfrm>
            <a:off x="4873451" y="5214147"/>
            <a:ext cx="663125" cy="663125"/>
            <a:chOff x="8125599" y="1434035"/>
            <a:chExt cx="2036802" cy="2036802"/>
          </a:xfrm>
        </p:grpSpPr>
        <p:sp>
          <p:nvSpPr>
            <p:cNvPr id="220" name="椭圆 219"/>
            <p:cNvSpPr/>
            <p:nvPr/>
          </p:nvSpPr>
          <p:spPr>
            <a:xfrm>
              <a:off x="8125599" y="1434035"/>
              <a:ext cx="2036802" cy="2036802"/>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1" name="Freeform 261"/>
            <p:cNvSpPr>
              <a:spLocks/>
            </p:cNvSpPr>
            <p:nvPr/>
          </p:nvSpPr>
          <p:spPr bwMode="auto">
            <a:xfrm>
              <a:off x="8628544" y="1966960"/>
              <a:ext cx="1000932" cy="100093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22" name="组合 221"/>
          <p:cNvGrpSpPr/>
          <p:nvPr/>
        </p:nvGrpSpPr>
        <p:grpSpPr>
          <a:xfrm>
            <a:off x="5726382" y="5214147"/>
            <a:ext cx="663125" cy="663125"/>
            <a:chOff x="8125599" y="1434035"/>
            <a:chExt cx="2036802" cy="2036802"/>
          </a:xfrm>
        </p:grpSpPr>
        <p:sp>
          <p:nvSpPr>
            <p:cNvPr id="223" name="椭圆 222"/>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4" name="组合 223"/>
            <p:cNvGrpSpPr>
              <a:grpSpLocks noChangeAspect="1"/>
            </p:cNvGrpSpPr>
            <p:nvPr/>
          </p:nvGrpSpPr>
          <p:grpSpPr>
            <a:xfrm>
              <a:off x="8518659" y="1890295"/>
              <a:ext cx="1310642" cy="1124283"/>
              <a:chOff x="5084763" y="971548"/>
              <a:chExt cx="323865" cy="277813"/>
            </a:xfrm>
            <a:solidFill>
              <a:schemeClr val="bg1">
                <a:lumMod val="95000"/>
              </a:schemeClr>
            </a:solidFill>
          </p:grpSpPr>
          <p:sp>
            <p:nvSpPr>
              <p:cNvPr id="225"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solidFill>
                <a:schemeClr val="accent5">
                  <a:lumMod val="60000"/>
                  <a:lumOff val="40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6"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solidFill>
                <a:schemeClr val="accent5">
                  <a:lumMod val="60000"/>
                  <a:lumOff val="40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27"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solidFill>
                <a:schemeClr val="accent5">
                  <a:lumMod val="60000"/>
                  <a:lumOff val="40000"/>
                </a:schemeClr>
              </a:solid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grpSp>
      <p:grpSp>
        <p:nvGrpSpPr>
          <p:cNvPr id="228" name="组合 227"/>
          <p:cNvGrpSpPr/>
          <p:nvPr/>
        </p:nvGrpSpPr>
        <p:grpSpPr>
          <a:xfrm>
            <a:off x="6544688" y="5214147"/>
            <a:ext cx="663125" cy="663125"/>
            <a:chOff x="8125599" y="1434035"/>
            <a:chExt cx="2036802" cy="2036802"/>
          </a:xfrm>
        </p:grpSpPr>
        <p:sp>
          <p:nvSpPr>
            <p:cNvPr id="229" name="椭圆 228"/>
            <p:cNvSpPr/>
            <p:nvPr/>
          </p:nvSpPr>
          <p:spPr>
            <a:xfrm>
              <a:off x="8125599" y="1434035"/>
              <a:ext cx="2036802" cy="2036802"/>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0" name="Freeform 9"/>
            <p:cNvSpPr>
              <a:spLocks noEditPoints="1"/>
            </p:cNvSpPr>
            <p:nvPr/>
          </p:nvSpPr>
          <p:spPr bwMode="auto">
            <a:xfrm rot="19469485">
              <a:off x="8577909" y="1818269"/>
              <a:ext cx="1162163" cy="123835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31" name="组合 230"/>
          <p:cNvGrpSpPr/>
          <p:nvPr/>
        </p:nvGrpSpPr>
        <p:grpSpPr>
          <a:xfrm>
            <a:off x="7393731" y="5214147"/>
            <a:ext cx="663125" cy="663125"/>
            <a:chOff x="8125599" y="1434035"/>
            <a:chExt cx="2036802" cy="2036802"/>
          </a:xfrm>
        </p:grpSpPr>
        <p:sp>
          <p:nvSpPr>
            <p:cNvPr id="232" name="椭圆 231"/>
            <p:cNvSpPr/>
            <p:nvPr/>
          </p:nvSpPr>
          <p:spPr>
            <a:xfrm>
              <a:off x="8125599" y="1434035"/>
              <a:ext cx="2036802" cy="203680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3" name="Freeform 206"/>
            <p:cNvSpPr>
              <a:spLocks noChangeAspect="1" noEditPoints="1"/>
            </p:cNvSpPr>
            <p:nvPr/>
          </p:nvSpPr>
          <p:spPr bwMode="auto">
            <a:xfrm>
              <a:off x="8691164" y="1871942"/>
              <a:ext cx="935653" cy="113100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latin typeface="Arial" panose="020B0604020202020204" pitchFamily="34" charset="0"/>
                <a:cs typeface="Arial" panose="020B0604020202020204" pitchFamily="34" charset="0"/>
              </a:endParaRPr>
            </a:p>
          </p:txBody>
        </p:sp>
      </p:grpSp>
      <p:sp>
        <p:nvSpPr>
          <p:cNvPr id="177" name="矩形 176"/>
          <p:cNvSpPr/>
          <p:nvPr/>
        </p:nvSpPr>
        <p:spPr>
          <a:xfrm>
            <a:off x="0" y="1785147"/>
            <a:ext cx="12218267" cy="28083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8" name="矩形 177"/>
          <p:cNvSpPr/>
          <p:nvPr/>
        </p:nvSpPr>
        <p:spPr>
          <a:xfrm>
            <a:off x="0" y="1929163"/>
            <a:ext cx="12218267" cy="3212976"/>
          </a:xfrm>
          <a:prstGeom prst="rect">
            <a:avLst/>
          </a:prstGeom>
          <a:solidFill>
            <a:schemeClr val="accent5">
              <a:lumMod val="50000"/>
            </a:schemeClr>
          </a:solidFill>
          <a:ln>
            <a:noFill/>
          </a:ln>
          <a:effectLst>
            <a:outerShdw blurRad="177800" dist="152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2" name="TextBox 7"/>
          <p:cNvSpPr>
            <a:spLocks noChangeArrowheads="1"/>
          </p:cNvSpPr>
          <p:nvPr/>
        </p:nvSpPr>
        <p:spPr bwMode="auto">
          <a:xfrm>
            <a:off x="2785219" y="2981899"/>
            <a:ext cx="655272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6000" b="1" dirty="0" smtClean="0">
                <a:solidFill>
                  <a:schemeClr val="accent5">
                    <a:lumMod val="60000"/>
                    <a:lumOff val="40000"/>
                  </a:schemeClr>
                </a:solidFill>
                <a:latin typeface="微软雅黑" pitchFamily="34" charset="-122"/>
                <a:ea typeface="微软雅黑" pitchFamily="34" charset="-122"/>
                <a:sym typeface="微软雅黑" pitchFamily="34" charset="-122"/>
              </a:rPr>
              <a:t>Tracker</a:t>
            </a:r>
            <a:endParaRPr lang="zh-CN" altLang="en-US" sz="6000" b="1" dirty="0">
              <a:solidFill>
                <a:schemeClr val="accent5">
                  <a:lumMod val="60000"/>
                  <a:lumOff val="40000"/>
                </a:schemeClr>
              </a:solidFill>
              <a:latin typeface="微软雅黑" pitchFamily="34" charset="-122"/>
              <a:ea typeface="微软雅黑" pitchFamily="34" charset="-122"/>
              <a:sym typeface="微软雅黑" pitchFamily="34" charset="-122"/>
            </a:endParaRPr>
          </a:p>
        </p:txBody>
      </p:sp>
      <p:sp>
        <p:nvSpPr>
          <p:cNvPr id="213" name="TextBox 7"/>
          <p:cNvSpPr>
            <a:spLocks noChangeArrowheads="1"/>
          </p:cNvSpPr>
          <p:nvPr/>
        </p:nvSpPr>
        <p:spPr bwMode="auto">
          <a:xfrm>
            <a:off x="3937347" y="3923764"/>
            <a:ext cx="439248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400" b="1" dirty="0" smtClean="0">
                <a:solidFill>
                  <a:schemeClr val="accent5">
                    <a:lumMod val="60000"/>
                    <a:lumOff val="40000"/>
                  </a:schemeClr>
                </a:solidFill>
                <a:latin typeface="微软雅黑" pitchFamily="34" charset="-122"/>
                <a:ea typeface="微软雅黑" pitchFamily="34" charset="-122"/>
                <a:sym typeface="微软雅黑" pitchFamily="34" charset="-122"/>
              </a:rPr>
              <a:t>One Step From Hell</a:t>
            </a:r>
            <a:endParaRPr lang="zh-CN" altLang="en-US" sz="2400" b="1" dirty="0">
              <a:solidFill>
                <a:schemeClr val="accent5">
                  <a:lumMod val="60000"/>
                  <a:lumOff val="40000"/>
                </a:schemeClr>
              </a:solidFill>
              <a:latin typeface="微软雅黑" pitchFamily="34" charset="-122"/>
              <a:ea typeface="微软雅黑" pitchFamily="34" charset="-122"/>
              <a:sym typeface="微软雅黑" pitchFamily="34" charset="-122"/>
            </a:endParaRPr>
          </a:p>
        </p:txBody>
      </p:sp>
      <p:sp>
        <p:nvSpPr>
          <p:cNvPr id="214" name="矩形 3"/>
          <p:cNvSpPr>
            <a:spLocks noChangeArrowheads="1"/>
          </p:cNvSpPr>
          <p:nvPr/>
        </p:nvSpPr>
        <p:spPr bwMode="auto">
          <a:xfrm>
            <a:off x="4360824" y="4566075"/>
            <a:ext cx="1574776"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charset="0"/>
              <a:buNone/>
            </a:pPr>
            <a:r>
              <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答辩</a:t>
            </a:r>
            <a:r>
              <a:rPr lang="zh-CN" altLang="en-US" sz="1600" b="1" dirty="0" smtClean="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人：徐俪铭</a:t>
            </a:r>
            <a:endPar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5" name="矩形 3"/>
          <p:cNvSpPr>
            <a:spLocks noChangeArrowheads="1"/>
          </p:cNvSpPr>
          <p:nvPr/>
        </p:nvSpPr>
        <p:spPr bwMode="auto">
          <a:xfrm>
            <a:off x="6391466" y="4579767"/>
            <a:ext cx="1527221" cy="315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a:spcBef>
                <a:spcPct val="0"/>
              </a:spcBef>
              <a:buFont typeface="Arial" charset="0"/>
              <a:buNone/>
            </a:pPr>
            <a:r>
              <a:rPr lang="zh-CN" altLang="en-US" sz="1600" b="1" dirty="0" smtClean="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rPr>
              <a:t>队员：刘慧敏</a:t>
            </a:r>
            <a:endParaRPr lang="zh-CN" altLang="en-US" sz="1600" b="1" dirty="0">
              <a:solidFill>
                <a:schemeClr val="accent5">
                  <a:lumMod val="60000"/>
                  <a:lumOff val="4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3668913066"/>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2000"/>
                                            <p:tgtEl>
                                              <p:spTgt spid="174"/>
                                            </p:tgtEl>
                                          </p:cBhvr>
                                        </p:animEffect>
                                      </p:childTnLst>
                                    </p:cTn>
                                  </p:par>
                                  <p:par>
                                    <p:cTn id="8" presetID="42" presetClass="entr" presetSubtype="0" fill="hold" grpId="0" nodeType="withEffect">
                                      <p:stCondLst>
                                        <p:cond delay="250"/>
                                      </p:stCondLst>
                                      <p:childTnLst>
                                        <p:set>
                                          <p:cBhvr>
                                            <p:cTn id="9" dur="1" fill="hold">
                                              <p:stCondLst>
                                                <p:cond delay="0"/>
                                              </p:stCondLst>
                                            </p:cTn>
                                            <p:tgtEl>
                                              <p:spTgt spid="177"/>
                                            </p:tgtEl>
                                            <p:attrNameLst>
                                              <p:attrName>style.visibility</p:attrName>
                                            </p:attrNameLst>
                                          </p:cBhvr>
                                          <p:to>
                                            <p:strVal val="visible"/>
                                          </p:to>
                                        </p:set>
                                        <p:animEffect transition="in" filter="fade">
                                          <p:cBhvr>
                                            <p:cTn id="10" dur="1000"/>
                                            <p:tgtEl>
                                              <p:spTgt spid="177"/>
                                            </p:tgtEl>
                                          </p:cBhvr>
                                        </p:animEffect>
                                        <p:anim calcmode="lin" valueType="num">
                                          <p:cBhvr>
                                            <p:cTn id="11" dur="1000" fill="hold"/>
                                            <p:tgtEl>
                                              <p:spTgt spid="177"/>
                                            </p:tgtEl>
                                            <p:attrNameLst>
                                              <p:attrName>ppt_x</p:attrName>
                                            </p:attrNameLst>
                                          </p:cBhvr>
                                          <p:tavLst>
                                            <p:tav tm="0">
                                              <p:val>
                                                <p:strVal val="#ppt_x"/>
                                              </p:val>
                                            </p:tav>
                                            <p:tav tm="100000">
                                              <p:val>
                                                <p:strVal val="#ppt_x"/>
                                              </p:val>
                                            </p:tav>
                                          </p:tavLst>
                                        </p:anim>
                                        <p:anim calcmode="lin" valueType="num">
                                          <p:cBhvr>
                                            <p:cTn id="12" dur="1000" fill="hold"/>
                                            <p:tgtEl>
                                              <p:spTgt spid="177"/>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50"/>
                                      </p:stCondLst>
                                      <p:childTnLst>
                                        <p:set>
                                          <p:cBhvr>
                                            <p:cTn id="14" dur="1" fill="hold">
                                              <p:stCondLst>
                                                <p:cond delay="0"/>
                                              </p:stCondLst>
                                            </p:cTn>
                                            <p:tgtEl>
                                              <p:spTgt spid="178"/>
                                            </p:tgtEl>
                                            <p:attrNameLst>
                                              <p:attrName>style.visibility</p:attrName>
                                            </p:attrNameLst>
                                          </p:cBhvr>
                                          <p:to>
                                            <p:strVal val="visible"/>
                                          </p:to>
                                        </p:set>
                                        <p:animEffect transition="in" filter="fade">
                                          <p:cBhvr>
                                            <p:cTn id="15" dur="1000"/>
                                            <p:tgtEl>
                                              <p:spTgt spid="178"/>
                                            </p:tgtEl>
                                          </p:cBhvr>
                                        </p:animEffect>
                                        <p:anim calcmode="lin" valueType="num">
                                          <p:cBhvr>
                                            <p:cTn id="16" dur="1000" fill="hold"/>
                                            <p:tgtEl>
                                              <p:spTgt spid="178"/>
                                            </p:tgtEl>
                                            <p:attrNameLst>
                                              <p:attrName>ppt_x</p:attrName>
                                            </p:attrNameLst>
                                          </p:cBhvr>
                                          <p:tavLst>
                                            <p:tav tm="0">
                                              <p:val>
                                                <p:strVal val="#ppt_x"/>
                                              </p:val>
                                            </p:tav>
                                            <p:tav tm="100000">
                                              <p:val>
                                                <p:strVal val="#ppt_x"/>
                                              </p:val>
                                            </p:tav>
                                          </p:tavLst>
                                        </p:anim>
                                        <p:anim calcmode="lin" valueType="num">
                                          <p:cBhvr>
                                            <p:cTn id="17" dur="1000" fill="hold"/>
                                            <p:tgtEl>
                                              <p:spTgt spid="178"/>
                                            </p:tgtEl>
                                            <p:attrNameLst>
                                              <p:attrName>ppt_y</p:attrName>
                                            </p:attrNameLst>
                                          </p:cBhvr>
                                          <p:tavLst>
                                            <p:tav tm="0">
                                              <p:val>
                                                <p:strVal val="#ppt_y+.1"/>
                                              </p:val>
                                            </p:tav>
                                            <p:tav tm="100000">
                                              <p:val>
                                                <p:strVal val="#ppt_y"/>
                                              </p:val>
                                            </p:tav>
                                          </p:tavLst>
                                        </p:anim>
                                      </p:childTnLst>
                                    </p:cTn>
                                  </p:par>
                                  <p:par>
                                    <p:cTn id="18" presetID="52" presetClass="entr" presetSubtype="0" fill="hold" grpId="0" nodeType="withEffect">
                                      <p:stCondLst>
                                        <p:cond delay="500"/>
                                      </p:stCondLst>
                                      <p:iterate type="lt">
                                        <p:tmPct val="10000"/>
                                      </p:iterate>
                                      <p:childTnLst>
                                        <p:set>
                                          <p:cBhvr>
                                            <p:cTn id="19" dur="1" fill="hold">
                                              <p:stCondLst>
                                                <p:cond delay="0"/>
                                              </p:stCondLst>
                                            </p:cTn>
                                            <p:tgtEl>
                                              <p:spTgt spid="212"/>
                                            </p:tgtEl>
                                            <p:attrNameLst>
                                              <p:attrName>style.visibility</p:attrName>
                                            </p:attrNameLst>
                                          </p:cBhvr>
                                          <p:to>
                                            <p:strVal val="visible"/>
                                          </p:to>
                                        </p:set>
                                        <p:animScale>
                                          <p:cBhvr>
                                            <p:cTn id="20" dur="1000" decel="50000" fill="hold">
                                              <p:stCondLst>
                                                <p:cond delay="0"/>
                                              </p:stCondLst>
                                            </p:cTn>
                                            <p:tgtEl>
                                              <p:spTgt spid="2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212"/>
                                            </p:tgtEl>
                                            <p:attrNameLst>
                                              <p:attrName>ppt_x</p:attrName>
                                              <p:attrName>ppt_y</p:attrName>
                                            </p:attrNameLst>
                                          </p:cBhvr>
                                        </p:animMotion>
                                        <p:animEffect transition="in" filter="fade">
                                          <p:cBhvr>
                                            <p:cTn id="22" dur="1000"/>
                                            <p:tgtEl>
                                              <p:spTgt spid="212"/>
                                            </p:tgtEl>
                                          </p:cBhvr>
                                        </p:animEffect>
                                      </p:childTnLst>
                                    </p:cTn>
                                  </p:par>
                                  <p:par>
                                    <p:cTn id="23" presetID="22" presetClass="entr" presetSubtype="8" fill="hold" grpId="0" nodeType="withEffect">
                                      <p:stCondLst>
                                        <p:cond delay="1500"/>
                                      </p:stCondLst>
                                      <p:childTnLst>
                                        <p:set>
                                          <p:cBhvr>
                                            <p:cTn id="24" dur="1" fill="hold">
                                              <p:stCondLst>
                                                <p:cond delay="0"/>
                                              </p:stCondLst>
                                            </p:cTn>
                                            <p:tgtEl>
                                              <p:spTgt spid="213"/>
                                            </p:tgtEl>
                                            <p:attrNameLst>
                                              <p:attrName>style.visibility</p:attrName>
                                            </p:attrNameLst>
                                          </p:cBhvr>
                                          <p:to>
                                            <p:strVal val="visible"/>
                                          </p:to>
                                        </p:set>
                                        <p:animEffect transition="in" filter="wipe(left)">
                                          <p:cBhvr>
                                            <p:cTn id="25" dur="800"/>
                                            <p:tgtEl>
                                              <p:spTgt spid="213"/>
                                            </p:tgtEl>
                                          </p:cBhvr>
                                        </p:animEffect>
                                      </p:childTnLst>
                                    </p:cTn>
                                  </p:par>
                                </p:childTnLst>
                              </p:cTn>
                            </p:par>
                            <p:par>
                              <p:cTn id="26" fill="hold">
                                <p:stCondLst>
                                  <p:cond delay="2300"/>
                                </p:stCondLst>
                                <p:childTnLst>
                                  <p:par>
                                    <p:cTn id="27" presetID="22" presetClass="entr" presetSubtype="8" fill="hold" grpId="0" nodeType="afterEffect">
                                      <p:stCondLst>
                                        <p:cond delay="0"/>
                                      </p:stCondLst>
                                      <p:childTnLst>
                                        <p:set>
                                          <p:cBhvr>
                                            <p:cTn id="28" dur="1" fill="hold">
                                              <p:stCondLst>
                                                <p:cond delay="0"/>
                                              </p:stCondLst>
                                            </p:cTn>
                                            <p:tgtEl>
                                              <p:spTgt spid="214"/>
                                            </p:tgtEl>
                                            <p:attrNameLst>
                                              <p:attrName>style.visibility</p:attrName>
                                            </p:attrNameLst>
                                          </p:cBhvr>
                                          <p:to>
                                            <p:strVal val="visible"/>
                                          </p:to>
                                        </p:set>
                                        <p:animEffect transition="in" filter="wipe(left)">
                                          <p:cBhvr>
                                            <p:cTn id="29" dur="500"/>
                                            <p:tgtEl>
                                              <p:spTgt spid="214"/>
                                            </p:tgtEl>
                                          </p:cBhvr>
                                        </p:animEffect>
                                      </p:childTnLst>
                                    </p:cTn>
                                  </p:par>
                                </p:childTnLst>
                              </p:cTn>
                            </p:par>
                            <p:par>
                              <p:cTn id="30" fill="hold">
                                <p:stCondLst>
                                  <p:cond delay="2800"/>
                                </p:stCondLst>
                                <p:childTnLst>
                                  <p:par>
                                    <p:cTn id="31" presetID="22" presetClass="entr" presetSubtype="8" fill="hold" grpId="0" nodeType="afterEffect">
                                      <p:stCondLst>
                                        <p:cond delay="0"/>
                                      </p:stCondLst>
                                      <p:childTnLst>
                                        <p:set>
                                          <p:cBhvr>
                                            <p:cTn id="32" dur="1" fill="hold">
                                              <p:stCondLst>
                                                <p:cond delay="0"/>
                                              </p:stCondLst>
                                            </p:cTn>
                                            <p:tgtEl>
                                              <p:spTgt spid="215"/>
                                            </p:tgtEl>
                                            <p:attrNameLst>
                                              <p:attrName>style.visibility</p:attrName>
                                            </p:attrNameLst>
                                          </p:cBhvr>
                                          <p:to>
                                            <p:strVal val="visible"/>
                                          </p:to>
                                        </p:set>
                                        <p:animEffect transition="in" filter="wipe(left)">
                                          <p:cBhvr>
                                            <p:cTn id="33" dur="500"/>
                                            <p:tgtEl>
                                              <p:spTgt spid="215"/>
                                            </p:tgtEl>
                                          </p:cBhvr>
                                        </p:animEffect>
                                      </p:childTnLst>
                                    </p:cTn>
                                  </p:par>
                                </p:childTnLst>
                              </p:cTn>
                            </p:par>
                            <p:par>
                              <p:cTn id="34" fill="hold">
                                <p:stCondLst>
                                  <p:cond delay="3300"/>
                                </p:stCondLst>
                                <p:childTnLst>
                                  <p:par>
                                    <p:cTn id="35" presetID="2" presetClass="entr" presetSubtype="1" fill="hold" nodeType="afterEffect" p14:presetBounceEnd="53333">
                                      <p:stCondLst>
                                        <p:cond delay="0"/>
                                      </p:stCondLst>
                                      <p:childTnLst>
                                        <p:set>
                                          <p:cBhvr>
                                            <p:cTn id="36" dur="1" fill="hold">
                                              <p:stCondLst>
                                                <p:cond delay="0"/>
                                              </p:stCondLst>
                                            </p:cTn>
                                            <p:tgtEl>
                                              <p:spTgt spid="216"/>
                                            </p:tgtEl>
                                            <p:attrNameLst>
                                              <p:attrName>style.visibility</p:attrName>
                                            </p:attrNameLst>
                                          </p:cBhvr>
                                          <p:to>
                                            <p:strVal val="visible"/>
                                          </p:to>
                                        </p:set>
                                        <p:anim calcmode="lin" valueType="num" p14:bounceEnd="53333">
                                          <p:cBhvr additive="base">
                                            <p:cTn id="37" dur="750" fill="hold"/>
                                            <p:tgtEl>
                                              <p:spTgt spid="216"/>
                                            </p:tgtEl>
                                            <p:attrNameLst>
                                              <p:attrName>ppt_x</p:attrName>
                                            </p:attrNameLst>
                                          </p:cBhvr>
                                          <p:tavLst>
                                            <p:tav tm="0">
                                              <p:val>
                                                <p:strVal val="#ppt_x"/>
                                              </p:val>
                                            </p:tav>
                                            <p:tav tm="100000">
                                              <p:val>
                                                <p:strVal val="#ppt_x"/>
                                              </p:val>
                                            </p:tav>
                                          </p:tavLst>
                                        </p:anim>
                                        <p:anim calcmode="lin" valueType="num" p14:bounceEnd="53333">
                                          <p:cBhvr additive="base">
                                            <p:cTn id="38" dur="750" fill="hold"/>
                                            <p:tgtEl>
                                              <p:spTgt spid="216"/>
                                            </p:tgtEl>
                                            <p:attrNameLst>
                                              <p:attrName>ppt_y</p:attrName>
                                            </p:attrNameLst>
                                          </p:cBhvr>
                                          <p:tavLst>
                                            <p:tav tm="0">
                                              <p:val>
                                                <p:strVal val="0-#ppt_h/2"/>
                                              </p:val>
                                            </p:tav>
                                            <p:tav tm="100000">
                                              <p:val>
                                                <p:strVal val="#ppt_y"/>
                                              </p:val>
                                            </p:tav>
                                          </p:tavLst>
                                        </p:anim>
                                      </p:childTnLst>
                                    </p:cTn>
                                  </p:par>
                                </p:childTnLst>
                              </p:cTn>
                            </p:par>
                            <p:par>
                              <p:cTn id="39" fill="hold">
                                <p:stCondLst>
                                  <p:cond delay="4050"/>
                                </p:stCondLst>
                                <p:childTnLst>
                                  <p:par>
                                    <p:cTn id="40" presetID="2" presetClass="entr" presetSubtype="1" fill="hold" nodeType="afterEffect" p14:presetBounceEnd="53333">
                                      <p:stCondLst>
                                        <p:cond delay="0"/>
                                      </p:stCondLst>
                                      <p:childTnLst>
                                        <p:set>
                                          <p:cBhvr>
                                            <p:cTn id="41" dur="1" fill="hold">
                                              <p:stCondLst>
                                                <p:cond delay="0"/>
                                              </p:stCondLst>
                                            </p:cTn>
                                            <p:tgtEl>
                                              <p:spTgt spid="219"/>
                                            </p:tgtEl>
                                            <p:attrNameLst>
                                              <p:attrName>style.visibility</p:attrName>
                                            </p:attrNameLst>
                                          </p:cBhvr>
                                          <p:to>
                                            <p:strVal val="visible"/>
                                          </p:to>
                                        </p:set>
                                        <p:anim calcmode="lin" valueType="num" p14:bounceEnd="53333">
                                          <p:cBhvr additive="base">
                                            <p:cTn id="42" dur="750" fill="hold"/>
                                            <p:tgtEl>
                                              <p:spTgt spid="219"/>
                                            </p:tgtEl>
                                            <p:attrNameLst>
                                              <p:attrName>ppt_x</p:attrName>
                                            </p:attrNameLst>
                                          </p:cBhvr>
                                          <p:tavLst>
                                            <p:tav tm="0">
                                              <p:val>
                                                <p:strVal val="#ppt_x"/>
                                              </p:val>
                                            </p:tav>
                                            <p:tav tm="100000">
                                              <p:val>
                                                <p:strVal val="#ppt_x"/>
                                              </p:val>
                                            </p:tav>
                                          </p:tavLst>
                                        </p:anim>
                                        <p:anim calcmode="lin" valueType="num" p14:bounceEnd="53333">
                                          <p:cBhvr additive="base">
                                            <p:cTn id="43" dur="750" fill="hold"/>
                                            <p:tgtEl>
                                              <p:spTgt spid="219"/>
                                            </p:tgtEl>
                                            <p:attrNameLst>
                                              <p:attrName>ppt_y</p:attrName>
                                            </p:attrNameLst>
                                          </p:cBhvr>
                                          <p:tavLst>
                                            <p:tav tm="0">
                                              <p:val>
                                                <p:strVal val="0-#ppt_h/2"/>
                                              </p:val>
                                            </p:tav>
                                            <p:tav tm="100000">
                                              <p:val>
                                                <p:strVal val="#ppt_y"/>
                                              </p:val>
                                            </p:tav>
                                          </p:tavLst>
                                        </p:anim>
                                      </p:childTnLst>
                                    </p:cTn>
                                  </p:par>
                                </p:childTnLst>
                              </p:cTn>
                            </p:par>
                            <p:par>
                              <p:cTn id="44" fill="hold">
                                <p:stCondLst>
                                  <p:cond delay="4800"/>
                                </p:stCondLst>
                                <p:childTnLst>
                                  <p:par>
                                    <p:cTn id="45" presetID="2" presetClass="entr" presetSubtype="1" fill="hold" nodeType="afterEffect" p14:presetBounceEnd="53333">
                                      <p:stCondLst>
                                        <p:cond delay="0"/>
                                      </p:stCondLst>
                                      <p:childTnLst>
                                        <p:set>
                                          <p:cBhvr>
                                            <p:cTn id="46" dur="1" fill="hold">
                                              <p:stCondLst>
                                                <p:cond delay="0"/>
                                              </p:stCondLst>
                                            </p:cTn>
                                            <p:tgtEl>
                                              <p:spTgt spid="222"/>
                                            </p:tgtEl>
                                            <p:attrNameLst>
                                              <p:attrName>style.visibility</p:attrName>
                                            </p:attrNameLst>
                                          </p:cBhvr>
                                          <p:to>
                                            <p:strVal val="visible"/>
                                          </p:to>
                                        </p:set>
                                        <p:anim calcmode="lin" valueType="num" p14:bounceEnd="53333">
                                          <p:cBhvr additive="base">
                                            <p:cTn id="47" dur="750" fill="hold"/>
                                            <p:tgtEl>
                                              <p:spTgt spid="222"/>
                                            </p:tgtEl>
                                            <p:attrNameLst>
                                              <p:attrName>ppt_x</p:attrName>
                                            </p:attrNameLst>
                                          </p:cBhvr>
                                          <p:tavLst>
                                            <p:tav tm="0">
                                              <p:val>
                                                <p:strVal val="#ppt_x"/>
                                              </p:val>
                                            </p:tav>
                                            <p:tav tm="100000">
                                              <p:val>
                                                <p:strVal val="#ppt_x"/>
                                              </p:val>
                                            </p:tav>
                                          </p:tavLst>
                                        </p:anim>
                                        <p:anim calcmode="lin" valueType="num" p14:bounceEnd="53333">
                                          <p:cBhvr additive="base">
                                            <p:cTn id="48" dur="750" fill="hold"/>
                                            <p:tgtEl>
                                              <p:spTgt spid="222"/>
                                            </p:tgtEl>
                                            <p:attrNameLst>
                                              <p:attrName>ppt_y</p:attrName>
                                            </p:attrNameLst>
                                          </p:cBhvr>
                                          <p:tavLst>
                                            <p:tav tm="0">
                                              <p:val>
                                                <p:strVal val="0-#ppt_h/2"/>
                                              </p:val>
                                            </p:tav>
                                            <p:tav tm="100000">
                                              <p:val>
                                                <p:strVal val="#ppt_y"/>
                                              </p:val>
                                            </p:tav>
                                          </p:tavLst>
                                        </p:anim>
                                      </p:childTnLst>
                                    </p:cTn>
                                  </p:par>
                                </p:childTnLst>
                              </p:cTn>
                            </p:par>
                            <p:par>
                              <p:cTn id="49" fill="hold">
                                <p:stCondLst>
                                  <p:cond delay="5550"/>
                                </p:stCondLst>
                                <p:childTnLst>
                                  <p:par>
                                    <p:cTn id="50" presetID="2" presetClass="entr" presetSubtype="1" fill="hold" nodeType="afterEffect" p14:presetBounceEnd="53333">
                                      <p:stCondLst>
                                        <p:cond delay="0"/>
                                      </p:stCondLst>
                                      <p:childTnLst>
                                        <p:set>
                                          <p:cBhvr>
                                            <p:cTn id="51" dur="1" fill="hold">
                                              <p:stCondLst>
                                                <p:cond delay="0"/>
                                              </p:stCondLst>
                                            </p:cTn>
                                            <p:tgtEl>
                                              <p:spTgt spid="228"/>
                                            </p:tgtEl>
                                            <p:attrNameLst>
                                              <p:attrName>style.visibility</p:attrName>
                                            </p:attrNameLst>
                                          </p:cBhvr>
                                          <p:to>
                                            <p:strVal val="visible"/>
                                          </p:to>
                                        </p:set>
                                        <p:anim calcmode="lin" valueType="num" p14:bounceEnd="53333">
                                          <p:cBhvr additive="base">
                                            <p:cTn id="52" dur="750" fill="hold"/>
                                            <p:tgtEl>
                                              <p:spTgt spid="228"/>
                                            </p:tgtEl>
                                            <p:attrNameLst>
                                              <p:attrName>ppt_x</p:attrName>
                                            </p:attrNameLst>
                                          </p:cBhvr>
                                          <p:tavLst>
                                            <p:tav tm="0">
                                              <p:val>
                                                <p:strVal val="#ppt_x"/>
                                              </p:val>
                                            </p:tav>
                                            <p:tav tm="100000">
                                              <p:val>
                                                <p:strVal val="#ppt_x"/>
                                              </p:val>
                                            </p:tav>
                                          </p:tavLst>
                                        </p:anim>
                                        <p:anim calcmode="lin" valueType="num" p14:bounceEnd="53333">
                                          <p:cBhvr additive="base">
                                            <p:cTn id="53" dur="750" fill="hold"/>
                                            <p:tgtEl>
                                              <p:spTgt spid="228"/>
                                            </p:tgtEl>
                                            <p:attrNameLst>
                                              <p:attrName>ppt_y</p:attrName>
                                            </p:attrNameLst>
                                          </p:cBhvr>
                                          <p:tavLst>
                                            <p:tav tm="0">
                                              <p:val>
                                                <p:strVal val="0-#ppt_h/2"/>
                                              </p:val>
                                            </p:tav>
                                            <p:tav tm="100000">
                                              <p:val>
                                                <p:strVal val="#ppt_y"/>
                                              </p:val>
                                            </p:tav>
                                          </p:tavLst>
                                        </p:anim>
                                      </p:childTnLst>
                                    </p:cTn>
                                  </p:par>
                                </p:childTnLst>
                              </p:cTn>
                            </p:par>
                            <p:par>
                              <p:cTn id="54" fill="hold">
                                <p:stCondLst>
                                  <p:cond delay="6300"/>
                                </p:stCondLst>
                                <p:childTnLst>
                                  <p:par>
                                    <p:cTn id="55" presetID="2" presetClass="entr" presetSubtype="1" fill="hold" nodeType="afterEffect" p14:presetBounceEnd="53333">
                                      <p:stCondLst>
                                        <p:cond delay="0"/>
                                      </p:stCondLst>
                                      <p:childTnLst>
                                        <p:set>
                                          <p:cBhvr>
                                            <p:cTn id="56" dur="1" fill="hold">
                                              <p:stCondLst>
                                                <p:cond delay="0"/>
                                              </p:stCondLst>
                                            </p:cTn>
                                            <p:tgtEl>
                                              <p:spTgt spid="231"/>
                                            </p:tgtEl>
                                            <p:attrNameLst>
                                              <p:attrName>style.visibility</p:attrName>
                                            </p:attrNameLst>
                                          </p:cBhvr>
                                          <p:to>
                                            <p:strVal val="visible"/>
                                          </p:to>
                                        </p:set>
                                        <p:anim calcmode="lin" valueType="num" p14:bounceEnd="53333">
                                          <p:cBhvr additive="base">
                                            <p:cTn id="57" dur="750" fill="hold"/>
                                            <p:tgtEl>
                                              <p:spTgt spid="231"/>
                                            </p:tgtEl>
                                            <p:attrNameLst>
                                              <p:attrName>ppt_x</p:attrName>
                                            </p:attrNameLst>
                                          </p:cBhvr>
                                          <p:tavLst>
                                            <p:tav tm="0">
                                              <p:val>
                                                <p:strVal val="#ppt_x"/>
                                              </p:val>
                                            </p:tav>
                                            <p:tav tm="100000">
                                              <p:val>
                                                <p:strVal val="#ppt_x"/>
                                              </p:val>
                                            </p:tav>
                                          </p:tavLst>
                                        </p:anim>
                                        <p:anim calcmode="lin" valueType="num" p14:bounceEnd="53333">
                                          <p:cBhvr additive="base">
                                            <p:cTn id="58" dur="750" fill="hold"/>
                                            <p:tgtEl>
                                              <p:spTgt spid="23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7" grpId="0" animBg="1"/>
          <p:bldP spid="178" grpId="0" animBg="1"/>
          <p:bldP spid="212" grpId="0"/>
          <p:bldP spid="213" grpId="0"/>
          <p:bldP spid="214" grpId="0"/>
          <p:bldP spid="21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4"/>
                                            </p:tgtEl>
                                            <p:attrNameLst>
                                              <p:attrName>style.visibility</p:attrName>
                                            </p:attrNameLst>
                                          </p:cBhvr>
                                          <p:to>
                                            <p:strVal val="visible"/>
                                          </p:to>
                                        </p:set>
                                        <p:animEffect transition="in" filter="fade">
                                          <p:cBhvr>
                                            <p:cTn id="7" dur="2000"/>
                                            <p:tgtEl>
                                              <p:spTgt spid="174"/>
                                            </p:tgtEl>
                                          </p:cBhvr>
                                        </p:animEffect>
                                      </p:childTnLst>
                                    </p:cTn>
                                  </p:par>
                                  <p:par>
                                    <p:cTn id="8" presetID="42" presetClass="entr" presetSubtype="0" fill="hold" grpId="0" nodeType="withEffect">
                                      <p:stCondLst>
                                        <p:cond delay="250"/>
                                      </p:stCondLst>
                                      <p:childTnLst>
                                        <p:set>
                                          <p:cBhvr>
                                            <p:cTn id="9" dur="1" fill="hold">
                                              <p:stCondLst>
                                                <p:cond delay="0"/>
                                              </p:stCondLst>
                                            </p:cTn>
                                            <p:tgtEl>
                                              <p:spTgt spid="177"/>
                                            </p:tgtEl>
                                            <p:attrNameLst>
                                              <p:attrName>style.visibility</p:attrName>
                                            </p:attrNameLst>
                                          </p:cBhvr>
                                          <p:to>
                                            <p:strVal val="visible"/>
                                          </p:to>
                                        </p:set>
                                        <p:animEffect transition="in" filter="fade">
                                          <p:cBhvr>
                                            <p:cTn id="10" dur="1000"/>
                                            <p:tgtEl>
                                              <p:spTgt spid="177"/>
                                            </p:tgtEl>
                                          </p:cBhvr>
                                        </p:animEffect>
                                        <p:anim calcmode="lin" valueType="num">
                                          <p:cBhvr>
                                            <p:cTn id="11" dur="1000" fill="hold"/>
                                            <p:tgtEl>
                                              <p:spTgt spid="177"/>
                                            </p:tgtEl>
                                            <p:attrNameLst>
                                              <p:attrName>ppt_x</p:attrName>
                                            </p:attrNameLst>
                                          </p:cBhvr>
                                          <p:tavLst>
                                            <p:tav tm="0">
                                              <p:val>
                                                <p:strVal val="#ppt_x"/>
                                              </p:val>
                                            </p:tav>
                                            <p:tav tm="100000">
                                              <p:val>
                                                <p:strVal val="#ppt_x"/>
                                              </p:val>
                                            </p:tav>
                                          </p:tavLst>
                                        </p:anim>
                                        <p:anim calcmode="lin" valueType="num">
                                          <p:cBhvr>
                                            <p:cTn id="12" dur="1000" fill="hold"/>
                                            <p:tgtEl>
                                              <p:spTgt spid="177"/>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50"/>
                                      </p:stCondLst>
                                      <p:childTnLst>
                                        <p:set>
                                          <p:cBhvr>
                                            <p:cTn id="14" dur="1" fill="hold">
                                              <p:stCondLst>
                                                <p:cond delay="0"/>
                                              </p:stCondLst>
                                            </p:cTn>
                                            <p:tgtEl>
                                              <p:spTgt spid="178"/>
                                            </p:tgtEl>
                                            <p:attrNameLst>
                                              <p:attrName>style.visibility</p:attrName>
                                            </p:attrNameLst>
                                          </p:cBhvr>
                                          <p:to>
                                            <p:strVal val="visible"/>
                                          </p:to>
                                        </p:set>
                                        <p:animEffect transition="in" filter="fade">
                                          <p:cBhvr>
                                            <p:cTn id="15" dur="1000"/>
                                            <p:tgtEl>
                                              <p:spTgt spid="178"/>
                                            </p:tgtEl>
                                          </p:cBhvr>
                                        </p:animEffect>
                                        <p:anim calcmode="lin" valueType="num">
                                          <p:cBhvr>
                                            <p:cTn id="16" dur="1000" fill="hold"/>
                                            <p:tgtEl>
                                              <p:spTgt spid="178"/>
                                            </p:tgtEl>
                                            <p:attrNameLst>
                                              <p:attrName>ppt_x</p:attrName>
                                            </p:attrNameLst>
                                          </p:cBhvr>
                                          <p:tavLst>
                                            <p:tav tm="0">
                                              <p:val>
                                                <p:strVal val="#ppt_x"/>
                                              </p:val>
                                            </p:tav>
                                            <p:tav tm="100000">
                                              <p:val>
                                                <p:strVal val="#ppt_x"/>
                                              </p:val>
                                            </p:tav>
                                          </p:tavLst>
                                        </p:anim>
                                        <p:anim calcmode="lin" valueType="num">
                                          <p:cBhvr>
                                            <p:cTn id="17" dur="1000" fill="hold"/>
                                            <p:tgtEl>
                                              <p:spTgt spid="178"/>
                                            </p:tgtEl>
                                            <p:attrNameLst>
                                              <p:attrName>ppt_y</p:attrName>
                                            </p:attrNameLst>
                                          </p:cBhvr>
                                          <p:tavLst>
                                            <p:tav tm="0">
                                              <p:val>
                                                <p:strVal val="#ppt_y+.1"/>
                                              </p:val>
                                            </p:tav>
                                            <p:tav tm="100000">
                                              <p:val>
                                                <p:strVal val="#ppt_y"/>
                                              </p:val>
                                            </p:tav>
                                          </p:tavLst>
                                        </p:anim>
                                      </p:childTnLst>
                                    </p:cTn>
                                  </p:par>
                                  <p:par>
                                    <p:cTn id="18" presetID="52" presetClass="entr" presetSubtype="0" fill="hold" grpId="0" nodeType="withEffect">
                                      <p:stCondLst>
                                        <p:cond delay="500"/>
                                      </p:stCondLst>
                                      <p:iterate type="lt">
                                        <p:tmPct val="10000"/>
                                      </p:iterate>
                                      <p:childTnLst>
                                        <p:set>
                                          <p:cBhvr>
                                            <p:cTn id="19" dur="1" fill="hold">
                                              <p:stCondLst>
                                                <p:cond delay="0"/>
                                              </p:stCondLst>
                                            </p:cTn>
                                            <p:tgtEl>
                                              <p:spTgt spid="212"/>
                                            </p:tgtEl>
                                            <p:attrNameLst>
                                              <p:attrName>style.visibility</p:attrName>
                                            </p:attrNameLst>
                                          </p:cBhvr>
                                          <p:to>
                                            <p:strVal val="visible"/>
                                          </p:to>
                                        </p:set>
                                        <p:animScale>
                                          <p:cBhvr>
                                            <p:cTn id="20" dur="1000" decel="50000" fill="hold">
                                              <p:stCondLst>
                                                <p:cond delay="0"/>
                                              </p:stCondLst>
                                            </p:cTn>
                                            <p:tgtEl>
                                              <p:spTgt spid="2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1" dur="1000" decel="50000" fill="hold">
                                              <p:stCondLst>
                                                <p:cond delay="0"/>
                                              </p:stCondLst>
                                            </p:cTn>
                                            <p:tgtEl>
                                              <p:spTgt spid="212"/>
                                            </p:tgtEl>
                                            <p:attrNameLst>
                                              <p:attrName>ppt_x</p:attrName>
                                              <p:attrName>ppt_y</p:attrName>
                                            </p:attrNameLst>
                                          </p:cBhvr>
                                        </p:animMotion>
                                        <p:animEffect transition="in" filter="fade">
                                          <p:cBhvr>
                                            <p:cTn id="22" dur="1000"/>
                                            <p:tgtEl>
                                              <p:spTgt spid="212"/>
                                            </p:tgtEl>
                                          </p:cBhvr>
                                        </p:animEffect>
                                      </p:childTnLst>
                                    </p:cTn>
                                  </p:par>
                                  <p:par>
                                    <p:cTn id="23" presetID="22" presetClass="entr" presetSubtype="8" fill="hold" grpId="0" nodeType="withEffect">
                                      <p:stCondLst>
                                        <p:cond delay="1500"/>
                                      </p:stCondLst>
                                      <p:childTnLst>
                                        <p:set>
                                          <p:cBhvr>
                                            <p:cTn id="24" dur="1" fill="hold">
                                              <p:stCondLst>
                                                <p:cond delay="0"/>
                                              </p:stCondLst>
                                            </p:cTn>
                                            <p:tgtEl>
                                              <p:spTgt spid="213"/>
                                            </p:tgtEl>
                                            <p:attrNameLst>
                                              <p:attrName>style.visibility</p:attrName>
                                            </p:attrNameLst>
                                          </p:cBhvr>
                                          <p:to>
                                            <p:strVal val="visible"/>
                                          </p:to>
                                        </p:set>
                                        <p:animEffect transition="in" filter="wipe(left)">
                                          <p:cBhvr>
                                            <p:cTn id="25" dur="800"/>
                                            <p:tgtEl>
                                              <p:spTgt spid="213"/>
                                            </p:tgtEl>
                                          </p:cBhvr>
                                        </p:animEffect>
                                      </p:childTnLst>
                                    </p:cTn>
                                  </p:par>
                                </p:childTnLst>
                              </p:cTn>
                            </p:par>
                            <p:par>
                              <p:cTn id="26" fill="hold">
                                <p:stCondLst>
                                  <p:cond delay="2300"/>
                                </p:stCondLst>
                                <p:childTnLst>
                                  <p:par>
                                    <p:cTn id="27" presetID="22" presetClass="entr" presetSubtype="8" fill="hold" grpId="0" nodeType="afterEffect">
                                      <p:stCondLst>
                                        <p:cond delay="0"/>
                                      </p:stCondLst>
                                      <p:childTnLst>
                                        <p:set>
                                          <p:cBhvr>
                                            <p:cTn id="28" dur="1" fill="hold">
                                              <p:stCondLst>
                                                <p:cond delay="0"/>
                                              </p:stCondLst>
                                            </p:cTn>
                                            <p:tgtEl>
                                              <p:spTgt spid="214"/>
                                            </p:tgtEl>
                                            <p:attrNameLst>
                                              <p:attrName>style.visibility</p:attrName>
                                            </p:attrNameLst>
                                          </p:cBhvr>
                                          <p:to>
                                            <p:strVal val="visible"/>
                                          </p:to>
                                        </p:set>
                                        <p:animEffect transition="in" filter="wipe(left)">
                                          <p:cBhvr>
                                            <p:cTn id="29" dur="500"/>
                                            <p:tgtEl>
                                              <p:spTgt spid="214"/>
                                            </p:tgtEl>
                                          </p:cBhvr>
                                        </p:animEffect>
                                      </p:childTnLst>
                                    </p:cTn>
                                  </p:par>
                                </p:childTnLst>
                              </p:cTn>
                            </p:par>
                            <p:par>
                              <p:cTn id="30" fill="hold">
                                <p:stCondLst>
                                  <p:cond delay="2800"/>
                                </p:stCondLst>
                                <p:childTnLst>
                                  <p:par>
                                    <p:cTn id="31" presetID="22" presetClass="entr" presetSubtype="8" fill="hold" grpId="0" nodeType="afterEffect">
                                      <p:stCondLst>
                                        <p:cond delay="0"/>
                                      </p:stCondLst>
                                      <p:childTnLst>
                                        <p:set>
                                          <p:cBhvr>
                                            <p:cTn id="32" dur="1" fill="hold">
                                              <p:stCondLst>
                                                <p:cond delay="0"/>
                                              </p:stCondLst>
                                            </p:cTn>
                                            <p:tgtEl>
                                              <p:spTgt spid="215"/>
                                            </p:tgtEl>
                                            <p:attrNameLst>
                                              <p:attrName>style.visibility</p:attrName>
                                            </p:attrNameLst>
                                          </p:cBhvr>
                                          <p:to>
                                            <p:strVal val="visible"/>
                                          </p:to>
                                        </p:set>
                                        <p:animEffect transition="in" filter="wipe(left)">
                                          <p:cBhvr>
                                            <p:cTn id="33" dur="500"/>
                                            <p:tgtEl>
                                              <p:spTgt spid="215"/>
                                            </p:tgtEl>
                                          </p:cBhvr>
                                        </p:animEffect>
                                      </p:childTnLst>
                                    </p:cTn>
                                  </p:par>
                                </p:childTnLst>
                              </p:cTn>
                            </p:par>
                            <p:par>
                              <p:cTn id="34" fill="hold">
                                <p:stCondLst>
                                  <p:cond delay="3300"/>
                                </p:stCondLst>
                                <p:childTnLst>
                                  <p:par>
                                    <p:cTn id="35" presetID="2" presetClass="entr" presetSubtype="1" fill="hold" nodeType="afterEffect">
                                      <p:stCondLst>
                                        <p:cond delay="0"/>
                                      </p:stCondLst>
                                      <p:childTnLst>
                                        <p:set>
                                          <p:cBhvr>
                                            <p:cTn id="36" dur="1" fill="hold">
                                              <p:stCondLst>
                                                <p:cond delay="0"/>
                                              </p:stCondLst>
                                            </p:cTn>
                                            <p:tgtEl>
                                              <p:spTgt spid="216"/>
                                            </p:tgtEl>
                                            <p:attrNameLst>
                                              <p:attrName>style.visibility</p:attrName>
                                            </p:attrNameLst>
                                          </p:cBhvr>
                                          <p:to>
                                            <p:strVal val="visible"/>
                                          </p:to>
                                        </p:set>
                                        <p:anim calcmode="lin" valueType="num">
                                          <p:cBhvr additive="base">
                                            <p:cTn id="37" dur="750" fill="hold"/>
                                            <p:tgtEl>
                                              <p:spTgt spid="216"/>
                                            </p:tgtEl>
                                            <p:attrNameLst>
                                              <p:attrName>ppt_x</p:attrName>
                                            </p:attrNameLst>
                                          </p:cBhvr>
                                          <p:tavLst>
                                            <p:tav tm="0">
                                              <p:val>
                                                <p:strVal val="#ppt_x"/>
                                              </p:val>
                                            </p:tav>
                                            <p:tav tm="100000">
                                              <p:val>
                                                <p:strVal val="#ppt_x"/>
                                              </p:val>
                                            </p:tav>
                                          </p:tavLst>
                                        </p:anim>
                                        <p:anim calcmode="lin" valueType="num">
                                          <p:cBhvr additive="base">
                                            <p:cTn id="38" dur="750" fill="hold"/>
                                            <p:tgtEl>
                                              <p:spTgt spid="216"/>
                                            </p:tgtEl>
                                            <p:attrNameLst>
                                              <p:attrName>ppt_y</p:attrName>
                                            </p:attrNameLst>
                                          </p:cBhvr>
                                          <p:tavLst>
                                            <p:tav tm="0">
                                              <p:val>
                                                <p:strVal val="0-#ppt_h/2"/>
                                              </p:val>
                                            </p:tav>
                                            <p:tav tm="100000">
                                              <p:val>
                                                <p:strVal val="#ppt_y"/>
                                              </p:val>
                                            </p:tav>
                                          </p:tavLst>
                                        </p:anim>
                                      </p:childTnLst>
                                    </p:cTn>
                                  </p:par>
                                </p:childTnLst>
                              </p:cTn>
                            </p:par>
                            <p:par>
                              <p:cTn id="39" fill="hold">
                                <p:stCondLst>
                                  <p:cond delay="4050"/>
                                </p:stCondLst>
                                <p:childTnLst>
                                  <p:par>
                                    <p:cTn id="40" presetID="2" presetClass="entr" presetSubtype="1" fill="hold" nodeType="afterEffect">
                                      <p:stCondLst>
                                        <p:cond delay="0"/>
                                      </p:stCondLst>
                                      <p:childTnLst>
                                        <p:set>
                                          <p:cBhvr>
                                            <p:cTn id="41" dur="1" fill="hold">
                                              <p:stCondLst>
                                                <p:cond delay="0"/>
                                              </p:stCondLst>
                                            </p:cTn>
                                            <p:tgtEl>
                                              <p:spTgt spid="219"/>
                                            </p:tgtEl>
                                            <p:attrNameLst>
                                              <p:attrName>style.visibility</p:attrName>
                                            </p:attrNameLst>
                                          </p:cBhvr>
                                          <p:to>
                                            <p:strVal val="visible"/>
                                          </p:to>
                                        </p:set>
                                        <p:anim calcmode="lin" valueType="num">
                                          <p:cBhvr additive="base">
                                            <p:cTn id="42" dur="750" fill="hold"/>
                                            <p:tgtEl>
                                              <p:spTgt spid="219"/>
                                            </p:tgtEl>
                                            <p:attrNameLst>
                                              <p:attrName>ppt_x</p:attrName>
                                            </p:attrNameLst>
                                          </p:cBhvr>
                                          <p:tavLst>
                                            <p:tav tm="0">
                                              <p:val>
                                                <p:strVal val="#ppt_x"/>
                                              </p:val>
                                            </p:tav>
                                            <p:tav tm="100000">
                                              <p:val>
                                                <p:strVal val="#ppt_x"/>
                                              </p:val>
                                            </p:tav>
                                          </p:tavLst>
                                        </p:anim>
                                        <p:anim calcmode="lin" valueType="num">
                                          <p:cBhvr additive="base">
                                            <p:cTn id="43" dur="750" fill="hold"/>
                                            <p:tgtEl>
                                              <p:spTgt spid="219"/>
                                            </p:tgtEl>
                                            <p:attrNameLst>
                                              <p:attrName>ppt_y</p:attrName>
                                            </p:attrNameLst>
                                          </p:cBhvr>
                                          <p:tavLst>
                                            <p:tav tm="0">
                                              <p:val>
                                                <p:strVal val="0-#ppt_h/2"/>
                                              </p:val>
                                            </p:tav>
                                            <p:tav tm="100000">
                                              <p:val>
                                                <p:strVal val="#ppt_y"/>
                                              </p:val>
                                            </p:tav>
                                          </p:tavLst>
                                        </p:anim>
                                      </p:childTnLst>
                                    </p:cTn>
                                  </p:par>
                                </p:childTnLst>
                              </p:cTn>
                            </p:par>
                            <p:par>
                              <p:cTn id="44" fill="hold">
                                <p:stCondLst>
                                  <p:cond delay="4800"/>
                                </p:stCondLst>
                                <p:childTnLst>
                                  <p:par>
                                    <p:cTn id="45" presetID="2" presetClass="entr" presetSubtype="1" fill="hold" nodeType="afterEffect">
                                      <p:stCondLst>
                                        <p:cond delay="0"/>
                                      </p:stCondLst>
                                      <p:childTnLst>
                                        <p:set>
                                          <p:cBhvr>
                                            <p:cTn id="46" dur="1" fill="hold">
                                              <p:stCondLst>
                                                <p:cond delay="0"/>
                                              </p:stCondLst>
                                            </p:cTn>
                                            <p:tgtEl>
                                              <p:spTgt spid="222"/>
                                            </p:tgtEl>
                                            <p:attrNameLst>
                                              <p:attrName>style.visibility</p:attrName>
                                            </p:attrNameLst>
                                          </p:cBhvr>
                                          <p:to>
                                            <p:strVal val="visible"/>
                                          </p:to>
                                        </p:set>
                                        <p:anim calcmode="lin" valueType="num">
                                          <p:cBhvr additive="base">
                                            <p:cTn id="47" dur="750" fill="hold"/>
                                            <p:tgtEl>
                                              <p:spTgt spid="222"/>
                                            </p:tgtEl>
                                            <p:attrNameLst>
                                              <p:attrName>ppt_x</p:attrName>
                                            </p:attrNameLst>
                                          </p:cBhvr>
                                          <p:tavLst>
                                            <p:tav tm="0">
                                              <p:val>
                                                <p:strVal val="#ppt_x"/>
                                              </p:val>
                                            </p:tav>
                                            <p:tav tm="100000">
                                              <p:val>
                                                <p:strVal val="#ppt_x"/>
                                              </p:val>
                                            </p:tav>
                                          </p:tavLst>
                                        </p:anim>
                                        <p:anim calcmode="lin" valueType="num">
                                          <p:cBhvr additive="base">
                                            <p:cTn id="48" dur="750" fill="hold"/>
                                            <p:tgtEl>
                                              <p:spTgt spid="222"/>
                                            </p:tgtEl>
                                            <p:attrNameLst>
                                              <p:attrName>ppt_y</p:attrName>
                                            </p:attrNameLst>
                                          </p:cBhvr>
                                          <p:tavLst>
                                            <p:tav tm="0">
                                              <p:val>
                                                <p:strVal val="0-#ppt_h/2"/>
                                              </p:val>
                                            </p:tav>
                                            <p:tav tm="100000">
                                              <p:val>
                                                <p:strVal val="#ppt_y"/>
                                              </p:val>
                                            </p:tav>
                                          </p:tavLst>
                                        </p:anim>
                                      </p:childTnLst>
                                    </p:cTn>
                                  </p:par>
                                </p:childTnLst>
                              </p:cTn>
                            </p:par>
                            <p:par>
                              <p:cTn id="49" fill="hold">
                                <p:stCondLst>
                                  <p:cond delay="5550"/>
                                </p:stCondLst>
                                <p:childTnLst>
                                  <p:par>
                                    <p:cTn id="50" presetID="2" presetClass="entr" presetSubtype="1" fill="hold" nodeType="afterEffect">
                                      <p:stCondLst>
                                        <p:cond delay="0"/>
                                      </p:stCondLst>
                                      <p:childTnLst>
                                        <p:set>
                                          <p:cBhvr>
                                            <p:cTn id="51" dur="1" fill="hold">
                                              <p:stCondLst>
                                                <p:cond delay="0"/>
                                              </p:stCondLst>
                                            </p:cTn>
                                            <p:tgtEl>
                                              <p:spTgt spid="228"/>
                                            </p:tgtEl>
                                            <p:attrNameLst>
                                              <p:attrName>style.visibility</p:attrName>
                                            </p:attrNameLst>
                                          </p:cBhvr>
                                          <p:to>
                                            <p:strVal val="visible"/>
                                          </p:to>
                                        </p:set>
                                        <p:anim calcmode="lin" valueType="num">
                                          <p:cBhvr additive="base">
                                            <p:cTn id="52" dur="750" fill="hold"/>
                                            <p:tgtEl>
                                              <p:spTgt spid="228"/>
                                            </p:tgtEl>
                                            <p:attrNameLst>
                                              <p:attrName>ppt_x</p:attrName>
                                            </p:attrNameLst>
                                          </p:cBhvr>
                                          <p:tavLst>
                                            <p:tav tm="0">
                                              <p:val>
                                                <p:strVal val="#ppt_x"/>
                                              </p:val>
                                            </p:tav>
                                            <p:tav tm="100000">
                                              <p:val>
                                                <p:strVal val="#ppt_x"/>
                                              </p:val>
                                            </p:tav>
                                          </p:tavLst>
                                        </p:anim>
                                        <p:anim calcmode="lin" valueType="num">
                                          <p:cBhvr additive="base">
                                            <p:cTn id="53" dur="750" fill="hold"/>
                                            <p:tgtEl>
                                              <p:spTgt spid="228"/>
                                            </p:tgtEl>
                                            <p:attrNameLst>
                                              <p:attrName>ppt_y</p:attrName>
                                            </p:attrNameLst>
                                          </p:cBhvr>
                                          <p:tavLst>
                                            <p:tav tm="0">
                                              <p:val>
                                                <p:strVal val="0-#ppt_h/2"/>
                                              </p:val>
                                            </p:tav>
                                            <p:tav tm="100000">
                                              <p:val>
                                                <p:strVal val="#ppt_y"/>
                                              </p:val>
                                            </p:tav>
                                          </p:tavLst>
                                        </p:anim>
                                      </p:childTnLst>
                                    </p:cTn>
                                  </p:par>
                                </p:childTnLst>
                              </p:cTn>
                            </p:par>
                            <p:par>
                              <p:cTn id="54" fill="hold">
                                <p:stCondLst>
                                  <p:cond delay="6300"/>
                                </p:stCondLst>
                                <p:childTnLst>
                                  <p:par>
                                    <p:cTn id="55" presetID="2" presetClass="entr" presetSubtype="1" fill="hold" nodeType="afterEffect">
                                      <p:stCondLst>
                                        <p:cond delay="0"/>
                                      </p:stCondLst>
                                      <p:childTnLst>
                                        <p:set>
                                          <p:cBhvr>
                                            <p:cTn id="56" dur="1" fill="hold">
                                              <p:stCondLst>
                                                <p:cond delay="0"/>
                                              </p:stCondLst>
                                            </p:cTn>
                                            <p:tgtEl>
                                              <p:spTgt spid="231"/>
                                            </p:tgtEl>
                                            <p:attrNameLst>
                                              <p:attrName>style.visibility</p:attrName>
                                            </p:attrNameLst>
                                          </p:cBhvr>
                                          <p:to>
                                            <p:strVal val="visible"/>
                                          </p:to>
                                        </p:set>
                                        <p:anim calcmode="lin" valueType="num">
                                          <p:cBhvr additive="base">
                                            <p:cTn id="57" dur="750" fill="hold"/>
                                            <p:tgtEl>
                                              <p:spTgt spid="231"/>
                                            </p:tgtEl>
                                            <p:attrNameLst>
                                              <p:attrName>ppt_x</p:attrName>
                                            </p:attrNameLst>
                                          </p:cBhvr>
                                          <p:tavLst>
                                            <p:tav tm="0">
                                              <p:val>
                                                <p:strVal val="#ppt_x"/>
                                              </p:val>
                                            </p:tav>
                                            <p:tav tm="100000">
                                              <p:val>
                                                <p:strVal val="#ppt_x"/>
                                              </p:val>
                                            </p:tav>
                                          </p:tavLst>
                                        </p:anim>
                                        <p:anim calcmode="lin" valueType="num">
                                          <p:cBhvr additive="base">
                                            <p:cTn id="58" dur="750" fill="hold"/>
                                            <p:tgtEl>
                                              <p:spTgt spid="23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7" grpId="0" animBg="1"/>
          <p:bldP spid="178" grpId="0" animBg="1"/>
          <p:bldP spid="212" grpId="0"/>
          <p:bldP spid="213" grpId="0"/>
          <p:bldP spid="214" grpId="0"/>
          <p:bldP spid="215"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用户聚类模型</a:t>
            </a:r>
            <a:endParaRPr lang="zh-CN" altLang="en-US" dirty="0">
              <a:solidFill>
                <a:schemeClr val="bg1"/>
              </a:solidFill>
              <a:latin typeface="微软雅黑" pitchFamily="34" charset="-122"/>
              <a:ea typeface="微软雅黑"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10" name="图片 9"/>
          <p:cNvPicPr>
            <a:picLocks noChangeAspect="1"/>
          </p:cNvPicPr>
          <p:nvPr/>
        </p:nvPicPr>
        <p:blipFill>
          <a:blip r:embed="rId4"/>
          <a:stretch>
            <a:fillRect/>
          </a:stretch>
        </p:blipFill>
        <p:spPr>
          <a:xfrm>
            <a:off x="1528177" y="1411062"/>
            <a:ext cx="3118665" cy="1118531"/>
          </a:xfrm>
          <a:prstGeom prst="rect">
            <a:avLst/>
          </a:prstGeom>
        </p:spPr>
      </p:pic>
      <p:pic>
        <p:nvPicPr>
          <p:cNvPr id="11" name="图片 10"/>
          <p:cNvPicPr>
            <a:picLocks noChangeAspect="1"/>
          </p:cNvPicPr>
          <p:nvPr/>
        </p:nvPicPr>
        <p:blipFill>
          <a:blip r:embed="rId5"/>
          <a:stretch>
            <a:fillRect/>
          </a:stretch>
        </p:blipFill>
        <p:spPr>
          <a:xfrm>
            <a:off x="1528177" y="2690739"/>
            <a:ext cx="3118665" cy="1118531"/>
          </a:xfrm>
          <a:prstGeom prst="rect">
            <a:avLst/>
          </a:prstGeom>
        </p:spPr>
      </p:pic>
      <p:pic>
        <p:nvPicPr>
          <p:cNvPr id="13" name="图片 12"/>
          <p:cNvPicPr>
            <a:picLocks noChangeAspect="1"/>
          </p:cNvPicPr>
          <p:nvPr/>
        </p:nvPicPr>
        <p:blipFill>
          <a:blip r:embed="rId6"/>
          <a:stretch>
            <a:fillRect/>
          </a:stretch>
        </p:blipFill>
        <p:spPr>
          <a:xfrm>
            <a:off x="6673651" y="1700808"/>
            <a:ext cx="2212076" cy="1364063"/>
          </a:xfrm>
          <a:prstGeom prst="rect">
            <a:avLst/>
          </a:prstGeom>
        </p:spPr>
      </p:pic>
      <p:cxnSp>
        <p:nvCxnSpPr>
          <p:cNvPr id="14" name="直接连接符 13"/>
          <p:cNvCxnSpPr/>
          <p:nvPr/>
        </p:nvCxnSpPr>
        <p:spPr>
          <a:xfrm flipV="1">
            <a:off x="6961683" y="2096735"/>
            <a:ext cx="576064" cy="50405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flipV="1">
            <a:off x="8009811" y="2096735"/>
            <a:ext cx="462914" cy="50405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6385619" y="1628800"/>
            <a:ext cx="2880320" cy="1944216"/>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322849" y="3059668"/>
            <a:ext cx="1223010" cy="369332"/>
          </a:xfrm>
          <a:prstGeom prst="rect">
            <a:avLst/>
          </a:prstGeom>
          <a:noFill/>
        </p:spPr>
        <p:txBody>
          <a:bodyPr wrap="square" rtlCol="0">
            <a:spAutoFit/>
          </a:bodyPr>
          <a:lstStyle/>
          <a:p>
            <a:r>
              <a:rPr lang="en-US" altLang="zh-CN" dirty="0" smtClean="0">
                <a:latin typeface="Times New Roman" panose="02020603050405020304" pitchFamily="18" charset="0"/>
                <a:cs typeface="Times New Roman" panose="02020603050405020304" pitchFamily="18" charset="0"/>
              </a:rPr>
              <a:t>User1</a:t>
            </a:r>
            <a:endParaRPr lang="zh-CN" altLang="en-US" dirty="0">
              <a:latin typeface="Times New Roman" panose="02020603050405020304" pitchFamily="18" charset="0"/>
              <a:cs typeface="Times New Roman" panose="02020603050405020304" pitchFamily="18" charset="0"/>
            </a:endParaRPr>
          </a:p>
        </p:txBody>
      </p:sp>
      <p:pic>
        <p:nvPicPr>
          <p:cNvPr id="4" name="图片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85619" y="4183751"/>
            <a:ext cx="5340051" cy="2197934"/>
          </a:xfrm>
          <a:prstGeom prst="rect">
            <a:avLst/>
          </a:prstGeom>
        </p:spPr>
      </p:pic>
      <p:pic>
        <p:nvPicPr>
          <p:cNvPr id="5" name="图片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18713" y="4483503"/>
            <a:ext cx="4893433" cy="1802843"/>
          </a:xfrm>
          <a:prstGeom prst="rect">
            <a:avLst/>
          </a:prstGeom>
        </p:spPr>
      </p:pic>
      <p:sp>
        <p:nvSpPr>
          <p:cNvPr id="6" name="矩形 5"/>
          <p:cNvSpPr/>
          <p:nvPr/>
        </p:nvSpPr>
        <p:spPr>
          <a:xfrm>
            <a:off x="985019" y="818106"/>
            <a:ext cx="1723549" cy="400110"/>
          </a:xfrm>
          <a:prstGeom prst="rect">
            <a:avLst/>
          </a:prstGeom>
        </p:spPr>
        <p:txBody>
          <a:bodyPr wrap="none">
            <a:spAutoFit/>
          </a:bodyPr>
          <a:lstStyle/>
          <a:p>
            <a:pPr>
              <a:spcBef>
                <a:spcPct val="0"/>
              </a:spcBef>
              <a:buFont typeface="Arial" charset="0"/>
              <a:buNone/>
            </a:pPr>
            <a:r>
              <a:rPr lang="zh-CN" altLang="en-US" sz="2000"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用户聚类算法</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7" name="矩形 6"/>
          <p:cNvSpPr/>
          <p:nvPr/>
        </p:nvSpPr>
        <p:spPr>
          <a:xfrm>
            <a:off x="982892" y="3983696"/>
            <a:ext cx="2236510" cy="400110"/>
          </a:xfrm>
          <a:prstGeom prst="rect">
            <a:avLst/>
          </a:prstGeom>
        </p:spPr>
        <p:txBody>
          <a:bodyPr wrap="none">
            <a:spAutoFit/>
          </a:bodyPr>
          <a:lstStyle/>
          <a:p>
            <a:pPr>
              <a:spcBef>
                <a:spcPct val="0"/>
              </a:spcBef>
              <a:buFont typeface="Arial"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a:t>
            </a:r>
            <a:r>
              <a:rPr lang="zh-CN" altLang="en-US" sz="2000"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聚类数据结构</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文本框 7"/>
          <p:cNvSpPr txBox="1"/>
          <p:nvPr/>
        </p:nvSpPr>
        <p:spPr>
          <a:xfrm>
            <a:off x="8312787" y="6434149"/>
            <a:ext cx="1145880" cy="369332"/>
          </a:xfrm>
          <a:prstGeom prst="rect">
            <a:avLst/>
          </a:prstGeom>
          <a:noFill/>
        </p:spPr>
        <p:txBody>
          <a:bodyPr wrap="square" rtlCol="0">
            <a:spAutoFit/>
          </a:bodyPr>
          <a:lstStyle/>
          <a:p>
            <a:r>
              <a:rPr lang="en-US" altLang="zh-CN" dirty="0">
                <a:latin typeface="Times New Roman" panose="02020603050405020304" pitchFamily="18" charset="0"/>
                <a:cs typeface="Times New Roman" panose="02020603050405020304" pitchFamily="18" charset="0"/>
              </a:rPr>
              <a:t>Address</a:t>
            </a:r>
            <a:endParaRPr lang="zh-CN" altLang="en-US" dirty="0">
              <a:latin typeface="Times New Roman" panose="02020603050405020304" pitchFamily="18" charset="0"/>
              <a:cs typeface="Times New Roman" panose="02020603050405020304" pitchFamily="18" charset="0"/>
            </a:endParaRPr>
          </a:p>
        </p:txBody>
      </p:sp>
      <p:sp>
        <p:nvSpPr>
          <p:cNvPr id="24" name="文本框 23"/>
          <p:cNvSpPr txBox="1"/>
          <p:nvPr/>
        </p:nvSpPr>
        <p:spPr>
          <a:xfrm>
            <a:off x="2857227" y="6390084"/>
            <a:ext cx="1145880" cy="369332"/>
          </a:xfrm>
          <a:prstGeom prst="rect">
            <a:avLst/>
          </a:prstGeom>
          <a:noFill/>
        </p:spPr>
        <p:txBody>
          <a:bodyPr wrap="square" rtlCol="0">
            <a:spAutoFit/>
          </a:bodyPr>
          <a:lstStyle/>
          <a:p>
            <a:r>
              <a:rPr lang="en-US" altLang="zh-CN" dirty="0" smtClean="0">
                <a:latin typeface="Times New Roman" panose="02020603050405020304" pitchFamily="18" charset="0"/>
                <a:cs typeface="Times New Roman" panose="02020603050405020304" pitchFamily="18" charset="0"/>
              </a:rPr>
              <a:t>User</a:t>
            </a:r>
            <a:endParaRPr lang="zh-CN" altLang="en-US" dirty="0">
              <a:latin typeface="Times New Roman" panose="02020603050405020304" pitchFamily="18" charset="0"/>
              <a:cs typeface="Times New Roman" panose="02020603050405020304" pitchFamily="18" charset="0"/>
            </a:endParaRPr>
          </a:p>
        </p:txBody>
      </p:sp>
      <p:sp>
        <p:nvSpPr>
          <p:cNvPr id="9" name="圆角矩形 8"/>
          <p:cNvSpPr/>
          <p:nvPr/>
        </p:nvSpPr>
        <p:spPr>
          <a:xfrm>
            <a:off x="7033691" y="4183751"/>
            <a:ext cx="692773" cy="2197934"/>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7752893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1000"/>
                                        <p:tgtEl>
                                          <p:spTgt spid="11"/>
                                        </p:tgtEl>
                                      </p:cBhvr>
                                    </p:animEffect>
                                    <p:anim calcmode="lin" valueType="num">
                                      <p:cBhvr>
                                        <p:cTn id="18" dur="1000" fill="hold"/>
                                        <p:tgtEl>
                                          <p:spTgt spid="11"/>
                                        </p:tgtEl>
                                        <p:attrNameLst>
                                          <p:attrName>ppt_x</p:attrName>
                                        </p:attrNameLst>
                                      </p:cBhvr>
                                      <p:tavLst>
                                        <p:tav tm="0">
                                          <p:val>
                                            <p:strVal val="#ppt_x"/>
                                          </p:val>
                                        </p:tav>
                                        <p:tav tm="100000">
                                          <p:val>
                                            <p:strVal val="#ppt_x"/>
                                          </p:val>
                                        </p:tav>
                                      </p:tavLst>
                                    </p:anim>
                                    <p:anim calcmode="lin" valueType="num">
                                      <p:cBhvr>
                                        <p:cTn id="1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ppt_x"/>
                                          </p:val>
                                        </p:tav>
                                        <p:tav tm="100000">
                                          <p:val>
                                            <p:strVal val="#ppt_x"/>
                                          </p:val>
                                        </p:tav>
                                      </p:tavLst>
                                    </p:anim>
                                    <p:anim calcmode="lin" valueType="num">
                                      <p:cBhvr additive="base">
                                        <p:cTn id="25"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1000"/>
                                        <p:tgtEl>
                                          <p:spTgt spid="14"/>
                                        </p:tgtEl>
                                      </p:cBhvr>
                                    </p:animEffect>
                                    <p:anim calcmode="lin" valueType="num">
                                      <p:cBhvr>
                                        <p:cTn id="31" dur="1000" fill="hold"/>
                                        <p:tgtEl>
                                          <p:spTgt spid="14"/>
                                        </p:tgtEl>
                                        <p:attrNameLst>
                                          <p:attrName>ppt_x</p:attrName>
                                        </p:attrNameLst>
                                      </p:cBhvr>
                                      <p:tavLst>
                                        <p:tav tm="0">
                                          <p:val>
                                            <p:strVal val="#ppt_x"/>
                                          </p:val>
                                        </p:tav>
                                        <p:tav tm="100000">
                                          <p:val>
                                            <p:strVal val="#ppt_x"/>
                                          </p:val>
                                        </p:tav>
                                      </p:tavLst>
                                    </p:anim>
                                    <p:anim calcmode="lin" valueType="num">
                                      <p:cBhvr>
                                        <p:cTn id="32"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000"/>
                                        <p:tgtEl>
                                          <p:spTgt spid="15"/>
                                        </p:tgtEl>
                                      </p:cBhvr>
                                    </p:animEffect>
                                    <p:anim calcmode="lin" valueType="num">
                                      <p:cBhvr>
                                        <p:cTn id="38" dur="1000" fill="hold"/>
                                        <p:tgtEl>
                                          <p:spTgt spid="15"/>
                                        </p:tgtEl>
                                        <p:attrNameLst>
                                          <p:attrName>ppt_x</p:attrName>
                                        </p:attrNameLst>
                                      </p:cBhvr>
                                      <p:tavLst>
                                        <p:tav tm="0">
                                          <p:val>
                                            <p:strVal val="#ppt_x"/>
                                          </p:val>
                                        </p:tav>
                                        <p:tav tm="100000">
                                          <p:val>
                                            <p:strVal val="#ppt_x"/>
                                          </p:val>
                                        </p:tav>
                                      </p:tavLst>
                                    </p:anim>
                                    <p:anim calcmode="lin" valueType="num">
                                      <p:cBhvr>
                                        <p:cTn id="3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1000"/>
                                        <p:tgtEl>
                                          <p:spTgt spid="16"/>
                                        </p:tgtEl>
                                      </p:cBhvr>
                                    </p:animEffect>
                                    <p:anim calcmode="lin" valueType="num">
                                      <p:cBhvr>
                                        <p:cTn id="45" dur="1000" fill="hold"/>
                                        <p:tgtEl>
                                          <p:spTgt spid="16"/>
                                        </p:tgtEl>
                                        <p:attrNameLst>
                                          <p:attrName>ppt_x</p:attrName>
                                        </p:attrNameLst>
                                      </p:cBhvr>
                                      <p:tavLst>
                                        <p:tav tm="0">
                                          <p:val>
                                            <p:strVal val="#ppt_x"/>
                                          </p:val>
                                        </p:tav>
                                        <p:tav tm="100000">
                                          <p:val>
                                            <p:strVal val="#ppt_x"/>
                                          </p:val>
                                        </p:tav>
                                      </p:tavLst>
                                    </p:anim>
                                    <p:anim calcmode="lin" valueType="num">
                                      <p:cBhvr>
                                        <p:cTn id="46" dur="1000" fill="hold"/>
                                        <p:tgtEl>
                                          <p:spTgt spid="16"/>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1000"/>
                                        <p:tgtEl>
                                          <p:spTgt spid="17"/>
                                        </p:tgtEl>
                                      </p:cBhvr>
                                    </p:animEffect>
                                    <p:anim calcmode="lin" valueType="num">
                                      <p:cBhvr>
                                        <p:cTn id="50" dur="1000" fill="hold"/>
                                        <p:tgtEl>
                                          <p:spTgt spid="17"/>
                                        </p:tgtEl>
                                        <p:attrNameLst>
                                          <p:attrName>ppt_x</p:attrName>
                                        </p:attrNameLst>
                                      </p:cBhvr>
                                      <p:tavLst>
                                        <p:tav tm="0">
                                          <p:val>
                                            <p:strVal val="#ppt_x"/>
                                          </p:val>
                                        </p:tav>
                                        <p:tav tm="100000">
                                          <p:val>
                                            <p:strVal val="#ppt_x"/>
                                          </p:val>
                                        </p:tav>
                                      </p:tavLst>
                                    </p:anim>
                                    <p:anim calcmode="lin" valueType="num">
                                      <p:cBhvr>
                                        <p:cTn id="5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7"/>
                                        </p:tgtEl>
                                        <p:attrNameLst>
                                          <p:attrName>style.visibility</p:attrName>
                                        </p:attrNameLst>
                                      </p:cBhvr>
                                      <p:to>
                                        <p:strVal val="visible"/>
                                      </p:to>
                                    </p:set>
                                    <p:animEffect transition="in" filter="fade">
                                      <p:cBhvr>
                                        <p:cTn id="56" dur="1000"/>
                                        <p:tgtEl>
                                          <p:spTgt spid="7"/>
                                        </p:tgtEl>
                                      </p:cBhvr>
                                    </p:animEffect>
                                    <p:anim calcmode="lin" valueType="num">
                                      <p:cBhvr>
                                        <p:cTn id="57" dur="1000" fill="hold"/>
                                        <p:tgtEl>
                                          <p:spTgt spid="7"/>
                                        </p:tgtEl>
                                        <p:attrNameLst>
                                          <p:attrName>ppt_x</p:attrName>
                                        </p:attrNameLst>
                                      </p:cBhvr>
                                      <p:tavLst>
                                        <p:tav tm="0">
                                          <p:val>
                                            <p:strVal val="#ppt_x"/>
                                          </p:val>
                                        </p:tav>
                                        <p:tav tm="100000">
                                          <p:val>
                                            <p:strVal val="#ppt_x"/>
                                          </p:val>
                                        </p:tav>
                                      </p:tavLst>
                                    </p:anim>
                                    <p:anim calcmode="lin" valueType="num">
                                      <p:cBhvr>
                                        <p:cTn id="58" dur="1000" fill="hold"/>
                                        <p:tgtEl>
                                          <p:spTgt spid="7"/>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5"/>
                                        </p:tgtEl>
                                        <p:attrNameLst>
                                          <p:attrName>style.visibility</p:attrName>
                                        </p:attrNameLst>
                                      </p:cBhvr>
                                      <p:to>
                                        <p:strVal val="visible"/>
                                      </p:to>
                                    </p:set>
                                    <p:animEffect transition="in" filter="fade">
                                      <p:cBhvr>
                                        <p:cTn id="61" dur="1000"/>
                                        <p:tgtEl>
                                          <p:spTgt spid="5"/>
                                        </p:tgtEl>
                                      </p:cBhvr>
                                    </p:animEffect>
                                    <p:anim calcmode="lin" valueType="num">
                                      <p:cBhvr>
                                        <p:cTn id="62" dur="1000" fill="hold"/>
                                        <p:tgtEl>
                                          <p:spTgt spid="5"/>
                                        </p:tgtEl>
                                        <p:attrNameLst>
                                          <p:attrName>ppt_x</p:attrName>
                                        </p:attrNameLst>
                                      </p:cBhvr>
                                      <p:tavLst>
                                        <p:tav tm="0">
                                          <p:val>
                                            <p:strVal val="#ppt_x"/>
                                          </p:val>
                                        </p:tav>
                                        <p:tav tm="100000">
                                          <p:val>
                                            <p:strVal val="#ppt_x"/>
                                          </p:val>
                                        </p:tav>
                                      </p:tavLst>
                                    </p:anim>
                                    <p:anim calcmode="lin" valueType="num">
                                      <p:cBhvr>
                                        <p:cTn id="63" dur="1000" fill="hold"/>
                                        <p:tgtEl>
                                          <p:spTgt spid="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1000"/>
                                        <p:tgtEl>
                                          <p:spTgt spid="24"/>
                                        </p:tgtEl>
                                      </p:cBhvr>
                                    </p:animEffect>
                                    <p:anim calcmode="lin" valueType="num">
                                      <p:cBhvr>
                                        <p:cTn id="67" dur="1000" fill="hold"/>
                                        <p:tgtEl>
                                          <p:spTgt spid="24"/>
                                        </p:tgtEl>
                                        <p:attrNameLst>
                                          <p:attrName>ppt_x</p:attrName>
                                        </p:attrNameLst>
                                      </p:cBhvr>
                                      <p:tavLst>
                                        <p:tav tm="0">
                                          <p:val>
                                            <p:strVal val="#ppt_x"/>
                                          </p:val>
                                        </p:tav>
                                        <p:tav tm="100000">
                                          <p:val>
                                            <p:strVal val="#ppt_x"/>
                                          </p:val>
                                        </p:tav>
                                      </p:tavLst>
                                    </p:anim>
                                    <p:anim calcmode="lin" valueType="num">
                                      <p:cBhvr>
                                        <p:cTn id="68" dur="1000" fill="hold"/>
                                        <p:tgtEl>
                                          <p:spTgt spid="24"/>
                                        </p:tgtEl>
                                        <p:attrNameLst>
                                          <p:attrName>ppt_y</p:attrName>
                                        </p:attrNameLst>
                                      </p:cBhvr>
                                      <p:tavLst>
                                        <p:tav tm="0">
                                          <p:val>
                                            <p:strVal val="#ppt_y+.1"/>
                                          </p:val>
                                        </p:tav>
                                        <p:tav tm="100000">
                                          <p:val>
                                            <p:strVal val="#ppt_y"/>
                                          </p:val>
                                        </p:tav>
                                      </p:tavLst>
                                    </p:anim>
                                  </p:childTnLst>
                                </p:cTn>
                              </p:par>
                              <p:par>
                                <p:cTn id="69" presetID="42" presetClass="entr" presetSubtype="0" fill="hold" nodeType="withEffect">
                                  <p:stCondLst>
                                    <p:cond delay="0"/>
                                  </p:stCondLst>
                                  <p:childTnLst>
                                    <p:set>
                                      <p:cBhvr>
                                        <p:cTn id="70" dur="1" fill="hold">
                                          <p:stCondLst>
                                            <p:cond delay="0"/>
                                          </p:stCondLst>
                                        </p:cTn>
                                        <p:tgtEl>
                                          <p:spTgt spid="4"/>
                                        </p:tgtEl>
                                        <p:attrNameLst>
                                          <p:attrName>style.visibility</p:attrName>
                                        </p:attrNameLst>
                                      </p:cBhvr>
                                      <p:to>
                                        <p:strVal val="visible"/>
                                      </p:to>
                                    </p:set>
                                    <p:animEffect transition="in" filter="fade">
                                      <p:cBhvr>
                                        <p:cTn id="71" dur="1000"/>
                                        <p:tgtEl>
                                          <p:spTgt spid="4"/>
                                        </p:tgtEl>
                                      </p:cBhvr>
                                    </p:animEffect>
                                    <p:anim calcmode="lin" valueType="num">
                                      <p:cBhvr>
                                        <p:cTn id="72" dur="1000" fill="hold"/>
                                        <p:tgtEl>
                                          <p:spTgt spid="4"/>
                                        </p:tgtEl>
                                        <p:attrNameLst>
                                          <p:attrName>ppt_x</p:attrName>
                                        </p:attrNameLst>
                                      </p:cBhvr>
                                      <p:tavLst>
                                        <p:tav tm="0">
                                          <p:val>
                                            <p:strVal val="#ppt_x"/>
                                          </p:val>
                                        </p:tav>
                                        <p:tav tm="100000">
                                          <p:val>
                                            <p:strVal val="#ppt_x"/>
                                          </p:val>
                                        </p:tav>
                                      </p:tavLst>
                                    </p:anim>
                                    <p:anim calcmode="lin" valueType="num">
                                      <p:cBhvr>
                                        <p:cTn id="73" dur="1000" fill="hold"/>
                                        <p:tgtEl>
                                          <p:spTgt spid="4"/>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9"/>
                                        </p:tgtEl>
                                        <p:attrNameLst>
                                          <p:attrName>style.visibility</p:attrName>
                                        </p:attrNameLst>
                                      </p:cBhvr>
                                      <p:to>
                                        <p:strVal val="visible"/>
                                      </p:to>
                                    </p:set>
                                    <p:animEffect transition="in" filter="fade">
                                      <p:cBhvr>
                                        <p:cTn id="76" dur="1000"/>
                                        <p:tgtEl>
                                          <p:spTgt spid="9"/>
                                        </p:tgtEl>
                                      </p:cBhvr>
                                    </p:animEffect>
                                    <p:anim calcmode="lin" valueType="num">
                                      <p:cBhvr>
                                        <p:cTn id="77" dur="1000" fill="hold"/>
                                        <p:tgtEl>
                                          <p:spTgt spid="9"/>
                                        </p:tgtEl>
                                        <p:attrNameLst>
                                          <p:attrName>ppt_x</p:attrName>
                                        </p:attrNameLst>
                                      </p:cBhvr>
                                      <p:tavLst>
                                        <p:tav tm="0">
                                          <p:val>
                                            <p:strVal val="#ppt_x"/>
                                          </p:val>
                                        </p:tav>
                                        <p:tav tm="100000">
                                          <p:val>
                                            <p:strVal val="#ppt_x"/>
                                          </p:val>
                                        </p:tav>
                                      </p:tavLst>
                                    </p:anim>
                                    <p:anim calcmode="lin" valueType="num">
                                      <p:cBhvr>
                                        <p:cTn id="78" dur="1000" fill="hold"/>
                                        <p:tgtEl>
                                          <p:spTgt spid="9"/>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8"/>
                                        </p:tgtEl>
                                        <p:attrNameLst>
                                          <p:attrName>style.visibility</p:attrName>
                                        </p:attrNameLst>
                                      </p:cBhvr>
                                      <p:to>
                                        <p:strVal val="visible"/>
                                      </p:to>
                                    </p:set>
                                    <p:animEffect transition="in" filter="fade">
                                      <p:cBhvr>
                                        <p:cTn id="81" dur="1000"/>
                                        <p:tgtEl>
                                          <p:spTgt spid="8"/>
                                        </p:tgtEl>
                                      </p:cBhvr>
                                    </p:animEffect>
                                    <p:anim calcmode="lin" valueType="num">
                                      <p:cBhvr>
                                        <p:cTn id="82" dur="1000" fill="hold"/>
                                        <p:tgtEl>
                                          <p:spTgt spid="8"/>
                                        </p:tgtEl>
                                        <p:attrNameLst>
                                          <p:attrName>ppt_x</p:attrName>
                                        </p:attrNameLst>
                                      </p:cBhvr>
                                      <p:tavLst>
                                        <p:tav tm="0">
                                          <p:val>
                                            <p:strVal val="#ppt_x"/>
                                          </p:val>
                                        </p:tav>
                                        <p:tav tm="100000">
                                          <p:val>
                                            <p:strVal val="#ppt_x"/>
                                          </p:val>
                                        </p:tav>
                                      </p:tavLst>
                                    </p:anim>
                                    <p:anim calcmode="lin" valueType="num">
                                      <p:cBhvr>
                                        <p:cTn id="8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animBg="1"/>
      <p:bldP spid="17" grpId="0"/>
      <p:bldP spid="7" grpId="0"/>
      <p:bldP spid="8" grpId="0"/>
      <p:bldP spid="24" grpId="0"/>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59228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用户</a:t>
            </a:r>
            <a:r>
              <a:rPr lang="zh-CN" altLang="en-US" dirty="0">
                <a:solidFill>
                  <a:schemeClr val="bg1"/>
                </a:solidFill>
                <a:latin typeface="微软雅黑" pitchFamily="34" charset="-122"/>
                <a:ea typeface="微软雅黑" pitchFamily="34" charset="-122"/>
              </a:rPr>
              <a:t>资金</a:t>
            </a:r>
            <a:r>
              <a:rPr lang="zh-CN" altLang="en-US" dirty="0" smtClean="0">
                <a:solidFill>
                  <a:schemeClr val="bg1"/>
                </a:solidFill>
                <a:latin typeface="微软雅黑" pitchFamily="34" charset="-122"/>
                <a:ea typeface="微软雅黑" pitchFamily="34" charset="-122"/>
              </a:rPr>
              <a:t>图模型</a:t>
            </a:r>
            <a:endParaRPr lang="zh-CN" altLang="en-US" dirty="0">
              <a:solidFill>
                <a:schemeClr val="bg1"/>
              </a:solidFill>
              <a:latin typeface="微软雅黑" pitchFamily="34" charset="-122"/>
              <a:ea typeface="微软雅黑"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10" name="图片 9"/>
          <p:cNvPicPr>
            <a:picLocks noChangeAspect="1"/>
          </p:cNvPicPr>
          <p:nvPr/>
        </p:nvPicPr>
        <p:blipFill>
          <a:blip r:embed="rId4"/>
          <a:stretch>
            <a:fillRect/>
          </a:stretch>
        </p:blipFill>
        <p:spPr>
          <a:xfrm>
            <a:off x="841004" y="2204864"/>
            <a:ext cx="2952327" cy="1118531"/>
          </a:xfrm>
          <a:prstGeom prst="rect">
            <a:avLst/>
          </a:prstGeom>
        </p:spPr>
      </p:pic>
      <p:sp>
        <p:nvSpPr>
          <p:cNvPr id="3" name="矩形 2"/>
          <p:cNvSpPr/>
          <p:nvPr/>
        </p:nvSpPr>
        <p:spPr>
          <a:xfrm>
            <a:off x="985019" y="890033"/>
            <a:ext cx="2262158" cy="369332"/>
          </a:xfrm>
          <a:prstGeom prst="rect">
            <a:avLst/>
          </a:prstGeom>
        </p:spPr>
        <p:txBody>
          <a:bodyPr wrap="none">
            <a:spAutoFit/>
          </a:bodyPr>
          <a:lstStyle/>
          <a:p>
            <a:pPr>
              <a:spcBef>
                <a:spcPct val="0"/>
              </a:spcBef>
              <a:buFont typeface="Arial" charset="0"/>
              <a:buNone/>
            </a:pPr>
            <a:r>
              <a:rPr lang="zh-CN" altLang="en-US"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用户资金图生成算法</a:t>
            </a:r>
            <a:endPar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3"/>
          <p:cNvSpPr txBox="1"/>
          <p:nvPr/>
        </p:nvSpPr>
        <p:spPr>
          <a:xfrm>
            <a:off x="794276" y="4710901"/>
            <a:ext cx="10513168" cy="1477328"/>
          </a:xfrm>
          <a:prstGeom prst="rect">
            <a:avLst/>
          </a:prstGeom>
          <a:noFill/>
        </p:spPr>
        <p:txBody>
          <a:bodyPr wrap="square" rtlCol="0">
            <a:spAutoFit/>
          </a:bodyPr>
          <a:lstStyle/>
          <a:p>
            <a:pPr marL="285750" indent="-285750">
              <a:buFont typeface="Wingdings" panose="05000000000000000000" pitchFamily="2" charset="2"/>
              <a:buChar char="Ø"/>
            </a:pPr>
            <a:r>
              <a:rPr lang="zh-CN" altLang="en-US" dirty="0" smtClean="0">
                <a:latin typeface="Times New Roman" panose="02020603050405020304" pitchFamily="18" charset="0"/>
                <a:ea typeface="微软雅黑" panose="020B0503020204020204" pitchFamily="34" charset="-122"/>
              </a:rPr>
              <a:t>通过输入地址（</a:t>
            </a:r>
            <a:r>
              <a:rPr lang="en-US" altLang="zh-CN" dirty="0" smtClean="0">
                <a:latin typeface="Times New Roman" panose="02020603050405020304" pitchFamily="18" charset="0"/>
                <a:ea typeface="微软雅黑" panose="020B0503020204020204" pitchFamily="34" charset="-122"/>
              </a:rPr>
              <a:t>a1</a:t>
            </a:r>
            <a:r>
              <a:rPr lang="zh-CN" altLang="en-US" dirty="0" smtClean="0">
                <a:latin typeface="Times New Roman" panose="02020603050405020304" pitchFamily="18" charset="0"/>
                <a:ea typeface="微软雅黑" panose="020B0503020204020204" pitchFamily="34" charset="-122"/>
              </a:rPr>
              <a:t>，</a:t>
            </a:r>
            <a:r>
              <a:rPr lang="en-US" altLang="zh-CN" dirty="0" smtClean="0">
                <a:latin typeface="Times New Roman" panose="02020603050405020304" pitchFamily="18" charset="0"/>
                <a:ea typeface="微软雅黑" panose="020B0503020204020204" pitchFamily="34" charset="-122"/>
              </a:rPr>
              <a:t>a2</a:t>
            </a:r>
            <a:r>
              <a:rPr lang="zh-CN" altLang="en-US" dirty="0" smtClean="0">
                <a:latin typeface="Times New Roman" panose="02020603050405020304" pitchFamily="18" charset="0"/>
                <a:ea typeface="微软雅黑" panose="020B0503020204020204" pitchFamily="34" charset="-122"/>
              </a:rPr>
              <a:t>）</a:t>
            </a:r>
            <a:r>
              <a:rPr lang="zh-CN" altLang="en-US" dirty="0">
                <a:latin typeface="Times New Roman" panose="02020603050405020304" pitchFamily="18" charset="0"/>
                <a:ea typeface="微软雅黑" panose="020B0503020204020204" pitchFamily="34" charset="-122"/>
              </a:rPr>
              <a:t>查询</a:t>
            </a:r>
            <a:r>
              <a:rPr lang="zh-CN" altLang="en-US" dirty="0" smtClean="0">
                <a:latin typeface="Times New Roman" panose="02020603050405020304" pitchFamily="18" charset="0"/>
                <a:ea typeface="微软雅黑" panose="020B0503020204020204" pitchFamily="34" charset="-122"/>
              </a:rPr>
              <a:t>真实</a:t>
            </a:r>
            <a:r>
              <a:rPr lang="en-US" altLang="zh-CN" dirty="0" smtClean="0">
                <a:latin typeface="Times New Roman" panose="02020603050405020304" pitchFamily="18" charset="0"/>
                <a:ea typeface="微软雅黑" panose="020B0503020204020204" pitchFamily="34" charset="-122"/>
              </a:rPr>
              <a:t>User</a:t>
            </a:r>
          </a:p>
          <a:p>
            <a:pPr marL="285750" indent="-285750">
              <a:buFont typeface="Wingdings" panose="05000000000000000000" pitchFamily="2" charset="2"/>
              <a:buChar char="Ø"/>
            </a:pPr>
            <a:r>
              <a:rPr lang="zh-CN" altLang="en-US" dirty="0" smtClean="0">
                <a:latin typeface="Times New Roman" panose="02020603050405020304" pitchFamily="18" charset="0"/>
                <a:ea typeface="微软雅黑" panose="020B0503020204020204" pitchFamily="34" charset="-122"/>
              </a:rPr>
              <a:t>对于每个输出地址（</a:t>
            </a:r>
            <a:r>
              <a:rPr lang="en-US" altLang="zh-CN" dirty="0" smtClean="0">
                <a:latin typeface="Times New Roman" panose="02020603050405020304" pitchFamily="18" charset="0"/>
                <a:ea typeface="微软雅黑" panose="020B0503020204020204" pitchFamily="34" charset="-122"/>
              </a:rPr>
              <a:t>Output1</a:t>
            </a:r>
            <a:r>
              <a:rPr lang="zh-CN" altLang="en-US" dirty="0" smtClean="0">
                <a:latin typeface="Times New Roman" panose="02020603050405020304" pitchFamily="18" charset="0"/>
                <a:ea typeface="微软雅黑" panose="020B0503020204020204" pitchFamily="34" charset="-122"/>
              </a:rPr>
              <a:t>，</a:t>
            </a:r>
            <a:r>
              <a:rPr lang="en-US" altLang="zh-CN" dirty="0" smtClean="0">
                <a:latin typeface="Times New Roman" panose="02020603050405020304" pitchFamily="18" charset="0"/>
                <a:ea typeface="微软雅黑" panose="020B0503020204020204" pitchFamily="34" charset="-122"/>
              </a:rPr>
              <a:t>Output2</a:t>
            </a:r>
            <a:r>
              <a:rPr lang="zh-CN" altLang="en-US" dirty="0" smtClean="0">
                <a:latin typeface="Times New Roman" panose="02020603050405020304" pitchFamily="18" charset="0"/>
                <a:ea typeface="微软雅黑" panose="020B0503020204020204" pitchFamily="34" charset="-122"/>
              </a:rPr>
              <a:t>，</a:t>
            </a:r>
            <a:r>
              <a:rPr lang="en-US" altLang="zh-CN" dirty="0" smtClean="0">
                <a:latin typeface="Times New Roman" panose="02020603050405020304" pitchFamily="18" charset="0"/>
                <a:ea typeface="微软雅黑" panose="020B0503020204020204" pitchFamily="34" charset="-122"/>
              </a:rPr>
              <a:t>Output3</a:t>
            </a:r>
            <a:r>
              <a:rPr lang="zh-CN" altLang="en-US" dirty="0" smtClean="0">
                <a:latin typeface="Times New Roman" panose="02020603050405020304" pitchFamily="18" charset="0"/>
                <a:ea typeface="微软雅黑" panose="020B0503020204020204" pitchFamily="34" charset="-122"/>
              </a:rPr>
              <a:t>）分别查询对对应的真实</a:t>
            </a:r>
            <a:r>
              <a:rPr lang="en-US" altLang="zh-CN" dirty="0" smtClean="0">
                <a:latin typeface="Times New Roman" panose="02020603050405020304" pitchFamily="18" charset="0"/>
                <a:ea typeface="微软雅黑" panose="020B0503020204020204" pitchFamily="34" charset="-122"/>
              </a:rPr>
              <a:t>User</a:t>
            </a:r>
            <a:r>
              <a:rPr lang="zh-CN" altLang="en-US" dirty="0" smtClean="0">
                <a:latin typeface="Times New Roman" panose="02020603050405020304" pitchFamily="18" charset="0"/>
                <a:ea typeface="微软雅黑" panose="020B0503020204020204" pitchFamily="34" charset="-122"/>
              </a:rPr>
              <a:t>，没有的话新建</a:t>
            </a:r>
            <a:r>
              <a:rPr lang="en-US" altLang="zh-CN" dirty="0" smtClean="0">
                <a:latin typeface="Times New Roman" panose="02020603050405020304" pitchFamily="18" charset="0"/>
                <a:ea typeface="微软雅黑" panose="020B0503020204020204" pitchFamily="34" charset="-122"/>
              </a:rPr>
              <a:t>User</a:t>
            </a:r>
            <a:r>
              <a:rPr lang="zh-CN" altLang="en-US" dirty="0" smtClean="0">
                <a:latin typeface="Times New Roman" panose="02020603050405020304" pitchFamily="18" charset="0"/>
                <a:ea typeface="微软雅黑" panose="020B0503020204020204" pitchFamily="34" charset="-122"/>
              </a:rPr>
              <a:t>，并更新</a:t>
            </a:r>
            <a:r>
              <a:rPr lang="en-US" altLang="zh-CN" dirty="0" smtClean="0">
                <a:latin typeface="Times New Roman" panose="02020603050405020304" pitchFamily="18" charset="0"/>
                <a:ea typeface="微软雅黑" panose="020B0503020204020204" pitchFamily="34" charset="-122"/>
              </a:rPr>
              <a:t>User</a:t>
            </a:r>
            <a:r>
              <a:rPr lang="zh-CN" altLang="en-US" dirty="0" smtClean="0">
                <a:latin typeface="Times New Roman" panose="02020603050405020304" pitchFamily="18" charset="0"/>
                <a:ea typeface="微软雅黑" panose="020B0503020204020204" pitchFamily="34" charset="-122"/>
              </a:rPr>
              <a:t>和</a:t>
            </a:r>
            <a:r>
              <a:rPr lang="en-US" altLang="zh-CN" dirty="0" smtClean="0">
                <a:latin typeface="Times New Roman" panose="02020603050405020304" pitchFamily="18" charset="0"/>
                <a:ea typeface="微软雅黑" panose="020B0503020204020204" pitchFamily="34" charset="-122"/>
              </a:rPr>
              <a:t>Address</a:t>
            </a:r>
            <a:r>
              <a:rPr lang="zh-CN" altLang="en-US" dirty="0" smtClean="0">
                <a:latin typeface="Times New Roman" panose="02020603050405020304" pitchFamily="18" charset="0"/>
                <a:ea typeface="微软雅黑" panose="020B0503020204020204" pitchFamily="34" charset="-122"/>
              </a:rPr>
              <a:t>的关系</a:t>
            </a:r>
            <a:endParaRPr lang="en-US" altLang="zh-CN" dirty="0" smtClean="0">
              <a:latin typeface="Times New Roman" panose="02020603050405020304" pitchFamily="18" charset="0"/>
              <a:ea typeface="微软雅黑" panose="020B0503020204020204" pitchFamily="34" charset="-122"/>
            </a:endParaRPr>
          </a:p>
          <a:p>
            <a:pPr marL="285750" indent="-285750">
              <a:buFont typeface="Wingdings" panose="05000000000000000000" pitchFamily="2" charset="2"/>
              <a:buChar char="Ø"/>
            </a:pPr>
            <a:r>
              <a:rPr lang="zh-CN" altLang="en-US" dirty="0" smtClean="0">
                <a:latin typeface="Times New Roman" panose="02020603050405020304" pitchFamily="18" charset="0"/>
                <a:ea typeface="微软雅黑" panose="020B0503020204020204" pitchFamily="34" charset="-122"/>
              </a:rPr>
              <a:t>将交易信息更新到用户资金图中，没有对应</a:t>
            </a:r>
            <a:r>
              <a:rPr lang="en-US" altLang="zh-CN" dirty="0" smtClean="0">
                <a:latin typeface="Times New Roman" panose="02020603050405020304" pitchFamily="18" charset="0"/>
                <a:ea typeface="微软雅黑" panose="020B0503020204020204" pitchFamily="34" charset="-122"/>
              </a:rPr>
              <a:t>User</a:t>
            </a:r>
            <a:r>
              <a:rPr lang="zh-CN" altLang="en-US" dirty="0" smtClean="0">
                <a:latin typeface="Times New Roman" panose="02020603050405020304" pitchFamily="18" charset="0"/>
                <a:ea typeface="微软雅黑" panose="020B0503020204020204" pitchFamily="34" charset="-122"/>
              </a:rPr>
              <a:t>节点的话新建，有的话更新，对于交易关系同样操作</a:t>
            </a:r>
            <a:endParaRPr lang="en-US" altLang="zh-CN" dirty="0" smtClean="0">
              <a:latin typeface="Times New Roman" panose="02020603050405020304" pitchFamily="18" charset="0"/>
              <a:ea typeface="微软雅黑" panose="020B0503020204020204" pitchFamily="34" charset="-122"/>
            </a:endParaRPr>
          </a:p>
          <a:p>
            <a:endParaRPr lang="en-US" altLang="zh-CN" dirty="0" smtClean="0">
              <a:latin typeface="Times New Roman" panose="02020603050405020304" pitchFamily="18" charset="0"/>
            </a:endParaRPr>
          </a:p>
        </p:txBody>
      </p:sp>
      <p:pic>
        <p:nvPicPr>
          <p:cNvPr id="5" name="图片 4"/>
          <p:cNvPicPr>
            <a:picLocks noChangeAspect="1"/>
          </p:cNvPicPr>
          <p:nvPr/>
        </p:nvPicPr>
        <p:blipFill>
          <a:blip r:embed="rId5"/>
          <a:stretch>
            <a:fillRect/>
          </a:stretch>
        </p:blipFill>
        <p:spPr>
          <a:xfrm>
            <a:off x="4513411" y="1741920"/>
            <a:ext cx="2964545" cy="527438"/>
          </a:xfrm>
          <a:prstGeom prst="rect">
            <a:avLst/>
          </a:prstGeom>
        </p:spPr>
      </p:pic>
      <p:pic>
        <p:nvPicPr>
          <p:cNvPr id="6" name="图片 5"/>
          <p:cNvPicPr>
            <a:picLocks noChangeAspect="1"/>
          </p:cNvPicPr>
          <p:nvPr/>
        </p:nvPicPr>
        <p:blipFill>
          <a:blip r:embed="rId6"/>
          <a:stretch>
            <a:fillRect/>
          </a:stretch>
        </p:blipFill>
        <p:spPr>
          <a:xfrm>
            <a:off x="4513411" y="2490070"/>
            <a:ext cx="2964545" cy="527438"/>
          </a:xfrm>
          <a:prstGeom prst="rect">
            <a:avLst/>
          </a:prstGeom>
        </p:spPr>
      </p:pic>
      <p:pic>
        <p:nvPicPr>
          <p:cNvPr id="7" name="图片 6"/>
          <p:cNvPicPr>
            <a:picLocks noChangeAspect="1"/>
          </p:cNvPicPr>
          <p:nvPr/>
        </p:nvPicPr>
        <p:blipFill>
          <a:blip r:embed="rId7"/>
          <a:stretch>
            <a:fillRect/>
          </a:stretch>
        </p:blipFill>
        <p:spPr>
          <a:xfrm>
            <a:off x="4501194" y="3238220"/>
            <a:ext cx="2964545" cy="527438"/>
          </a:xfrm>
          <a:prstGeom prst="rect">
            <a:avLst/>
          </a:prstGeom>
        </p:spPr>
      </p:pic>
      <p:pic>
        <p:nvPicPr>
          <p:cNvPr id="8" name="图片 7"/>
          <p:cNvPicPr>
            <a:picLocks noChangeAspect="1"/>
          </p:cNvPicPr>
          <p:nvPr/>
        </p:nvPicPr>
        <p:blipFill>
          <a:blip r:embed="rId8"/>
          <a:stretch>
            <a:fillRect/>
          </a:stretch>
        </p:blipFill>
        <p:spPr>
          <a:xfrm>
            <a:off x="5510658" y="1810124"/>
            <a:ext cx="970050" cy="391031"/>
          </a:xfrm>
          <a:prstGeom prst="rect">
            <a:avLst/>
          </a:prstGeom>
        </p:spPr>
      </p:pic>
      <p:pic>
        <p:nvPicPr>
          <p:cNvPr id="13" name="图片 12"/>
          <p:cNvPicPr>
            <a:picLocks noChangeAspect="1"/>
          </p:cNvPicPr>
          <p:nvPr/>
        </p:nvPicPr>
        <p:blipFill>
          <a:blip r:embed="rId9"/>
          <a:stretch>
            <a:fillRect/>
          </a:stretch>
        </p:blipFill>
        <p:spPr>
          <a:xfrm>
            <a:off x="5526759" y="2551051"/>
            <a:ext cx="970050" cy="391031"/>
          </a:xfrm>
          <a:prstGeom prst="rect">
            <a:avLst/>
          </a:prstGeom>
        </p:spPr>
      </p:pic>
      <p:pic>
        <p:nvPicPr>
          <p:cNvPr id="14" name="图片 13"/>
          <p:cNvPicPr>
            <a:picLocks noChangeAspect="1"/>
          </p:cNvPicPr>
          <p:nvPr/>
        </p:nvPicPr>
        <p:blipFill>
          <a:blip r:embed="rId10"/>
          <a:stretch>
            <a:fillRect/>
          </a:stretch>
        </p:blipFill>
        <p:spPr>
          <a:xfrm>
            <a:off x="5526759" y="3306423"/>
            <a:ext cx="970050" cy="391031"/>
          </a:xfrm>
          <a:prstGeom prst="rect">
            <a:avLst/>
          </a:prstGeom>
        </p:spPr>
      </p:pic>
      <p:pic>
        <p:nvPicPr>
          <p:cNvPr id="15" name="图片 14"/>
          <p:cNvPicPr>
            <a:picLocks noChangeAspect="1"/>
          </p:cNvPicPr>
          <p:nvPr/>
        </p:nvPicPr>
        <p:blipFill>
          <a:blip r:embed="rId11"/>
          <a:stretch>
            <a:fillRect/>
          </a:stretch>
        </p:blipFill>
        <p:spPr>
          <a:xfrm>
            <a:off x="6529635" y="1810124"/>
            <a:ext cx="806864" cy="391031"/>
          </a:xfrm>
          <a:prstGeom prst="rect">
            <a:avLst/>
          </a:prstGeom>
        </p:spPr>
      </p:pic>
      <p:pic>
        <p:nvPicPr>
          <p:cNvPr id="16" name="图片 15"/>
          <p:cNvPicPr>
            <a:picLocks noChangeAspect="1"/>
          </p:cNvPicPr>
          <p:nvPr/>
        </p:nvPicPr>
        <p:blipFill>
          <a:blip r:embed="rId12"/>
          <a:stretch>
            <a:fillRect/>
          </a:stretch>
        </p:blipFill>
        <p:spPr>
          <a:xfrm>
            <a:off x="6557791" y="2551051"/>
            <a:ext cx="806864" cy="391031"/>
          </a:xfrm>
          <a:prstGeom prst="rect">
            <a:avLst/>
          </a:prstGeom>
        </p:spPr>
      </p:pic>
      <p:pic>
        <p:nvPicPr>
          <p:cNvPr id="17" name="图片 16"/>
          <p:cNvPicPr>
            <a:picLocks noChangeAspect="1"/>
          </p:cNvPicPr>
          <p:nvPr/>
        </p:nvPicPr>
        <p:blipFill>
          <a:blip r:embed="rId13"/>
          <a:stretch>
            <a:fillRect/>
          </a:stretch>
        </p:blipFill>
        <p:spPr>
          <a:xfrm>
            <a:off x="6529635" y="3306422"/>
            <a:ext cx="806864" cy="391031"/>
          </a:xfrm>
          <a:prstGeom prst="rect">
            <a:avLst/>
          </a:prstGeom>
        </p:spPr>
      </p:pic>
      <p:cxnSp>
        <p:nvCxnSpPr>
          <p:cNvPr id="25" name="直接箭头连接符 24"/>
          <p:cNvCxnSpPr>
            <a:stCxn id="10" idx="3"/>
            <a:endCxn id="6" idx="1"/>
          </p:cNvCxnSpPr>
          <p:nvPr/>
        </p:nvCxnSpPr>
        <p:spPr>
          <a:xfrm flipV="1">
            <a:off x="3793331" y="2753789"/>
            <a:ext cx="720080" cy="10341"/>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flipV="1">
            <a:off x="7510157" y="2736225"/>
            <a:ext cx="720080" cy="10341"/>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pic>
        <p:nvPicPr>
          <p:cNvPr id="30" name="图片 29"/>
          <p:cNvPicPr>
            <a:picLocks noChangeAspect="1"/>
          </p:cNvPicPr>
          <p:nvPr/>
        </p:nvPicPr>
        <p:blipFill>
          <a:blip r:embed="rId14"/>
          <a:stretch>
            <a:fillRect/>
          </a:stretch>
        </p:blipFill>
        <p:spPr>
          <a:xfrm>
            <a:off x="8262438" y="1353824"/>
            <a:ext cx="3235749" cy="2785484"/>
          </a:xfrm>
          <a:prstGeom prst="rect">
            <a:avLst/>
          </a:prstGeom>
        </p:spPr>
      </p:pic>
    </p:spTree>
    <p:extLst>
      <p:ext uri="{BB962C8B-B14F-4D97-AF65-F5344CB8AC3E}">
        <p14:creationId xmlns:p14="http://schemas.microsoft.com/office/powerpoint/2010/main" val="38555247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 calcmode="lin" valueType="num">
                                      <p:cBhvr additive="base">
                                        <p:cTn id="19"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000"/>
                                        <p:tgtEl>
                                          <p:spTgt spid="5"/>
                                        </p:tgtEl>
                                      </p:cBhvr>
                                    </p:animEffect>
                                    <p:anim calcmode="lin" valueType="num">
                                      <p:cBhvr>
                                        <p:cTn id="26" dur="1000" fill="hold"/>
                                        <p:tgtEl>
                                          <p:spTgt spid="5"/>
                                        </p:tgtEl>
                                        <p:attrNameLst>
                                          <p:attrName>ppt_x</p:attrName>
                                        </p:attrNameLst>
                                      </p:cBhvr>
                                      <p:tavLst>
                                        <p:tav tm="0">
                                          <p:val>
                                            <p:strVal val="#ppt_x"/>
                                          </p:val>
                                        </p:tav>
                                        <p:tav tm="100000">
                                          <p:val>
                                            <p:strVal val="#ppt_x"/>
                                          </p:val>
                                        </p:tav>
                                      </p:tavLst>
                                    </p:anim>
                                    <p:anim calcmode="lin" valueType="num">
                                      <p:cBhvr>
                                        <p:cTn id="27" dur="1000" fill="hold"/>
                                        <p:tgtEl>
                                          <p:spTgt spid="5"/>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1000"/>
                                        <p:tgtEl>
                                          <p:spTgt spid="7"/>
                                        </p:tgtEl>
                                      </p:cBhvr>
                                    </p:animEffect>
                                    <p:anim calcmode="lin" valueType="num">
                                      <p:cBhvr>
                                        <p:cTn id="36" dur="1000" fill="hold"/>
                                        <p:tgtEl>
                                          <p:spTgt spid="7"/>
                                        </p:tgtEl>
                                        <p:attrNameLst>
                                          <p:attrName>ppt_x</p:attrName>
                                        </p:attrNameLst>
                                      </p:cBhvr>
                                      <p:tavLst>
                                        <p:tav tm="0">
                                          <p:val>
                                            <p:strVal val="#ppt_x"/>
                                          </p:val>
                                        </p:tav>
                                        <p:tav tm="100000">
                                          <p:val>
                                            <p:strVal val="#ppt_x"/>
                                          </p:val>
                                        </p:tav>
                                      </p:tavLst>
                                    </p:anim>
                                    <p:anim calcmode="lin" valueType="num">
                                      <p:cBhvr>
                                        <p:cTn id="37" dur="1000" fill="hold"/>
                                        <p:tgtEl>
                                          <p:spTgt spid="7"/>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1000"/>
                                        <p:tgtEl>
                                          <p:spTgt spid="25"/>
                                        </p:tgtEl>
                                      </p:cBhvr>
                                    </p:animEffect>
                                    <p:anim calcmode="lin" valueType="num">
                                      <p:cBhvr>
                                        <p:cTn id="41" dur="1000" fill="hold"/>
                                        <p:tgtEl>
                                          <p:spTgt spid="25"/>
                                        </p:tgtEl>
                                        <p:attrNameLst>
                                          <p:attrName>ppt_x</p:attrName>
                                        </p:attrNameLst>
                                      </p:cBhvr>
                                      <p:tavLst>
                                        <p:tav tm="0">
                                          <p:val>
                                            <p:strVal val="#ppt_x"/>
                                          </p:val>
                                        </p:tav>
                                        <p:tav tm="100000">
                                          <p:val>
                                            <p:strVal val="#ppt_x"/>
                                          </p:val>
                                        </p:tav>
                                      </p:tavLst>
                                    </p:anim>
                                    <p:anim calcmode="lin" valueType="num">
                                      <p:cBhvr>
                                        <p:cTn id="42"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4">
                                            <p:txEl>
                                              <p:pRg st="1" end="1"/>
                                            </p:txEl>
                                          </p:spTgt>
                                        </p:tgtEl>
                                        <p:attrNameLst>
                                          <p:attrName>style.visibility</p:attrName>
                                        </p:attrNameLst>
                                      </p:cBhvr>
                                      <p:to>
                                        <p:strVal val="visible"/>
                                      </p:to>
                                    </p:set>
                                    <p:animEffect transition="in" filter="fade">
                                      <p:cBhvr>
                                        <p:cTn id="47" dur="1000"/>
                                        <p:tgtEl>
                                          <p:spTgt spid="4">
                                            <p:txEl>
                                              <p:pRg st="1" end="1"/>
                                            </p:txEl>
                                          </p:spTgt>
                                        </p:tgtEl>
                                      </p:cBhvr>
                                    </p:animEffect>
                                    <p:anim calcmode="lin" valueType="num">
                                      <p:cBhvr>
                                        <p:cTn id="48"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49"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fade">
                                      <p:cBhvr>
                                        <p:cTn id="54" dur="1000"/>
                                        <p:tgtEl>
                                          <p:spTgt spid="8"/>
                                        </p:tgtEl>
                                      </p:cBhvr>
                                    </p:animEffect>
                                    <p:anim calcmode="lin" valueType="num">
                                      <p:cBhvr>
                                        <p:cTn id="55" dur="1000" fill="hold"/>
                                        <p:tgtEl>
                                          <p:spTgt spid="8"/>
                                        </p:tgtEl>
                                        <p:attrNameLst>
                                          <p:attrName>ppt_x</p:attrName>
                                        </p:attrNameLst>
                                      </p:cBhvr>
                                      <p:tavLst>
                                        <p:tav tm="0">
                                          <p:val>
                                            <p:strVal val="#ppt_x"/>
                                          </p:val>
                                        </p:tav>
                                        <p:tav tm="100000">
                                          <p:val>
                                            <p:strVal val="#ppt_x"/>
                                          </p:val>
                                        </p:tav>
                                      </p:tavLst>
                                    </p:anim>
                                    <p:anim calcmode="lin" valueType="num">
                                      <p:cBhvr>
                                        <p:cTn id="56" dur="1000" fill="hold"/>
                                        <p:tgtEl>
                                          <p:spTgt spid="8"/>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fade">
                                      <p:cBhvr>
                                        <p:cTn id="59" dur="1000"/>
                                        <p:tgtEl>
                                          <p:spTgt spid="15"/>
                                        </p:tgtEl>
                                      </p:cBhvr>
                                    </p:animEffect>
                                    <p:anim calcmode="lin" valueType="num">
                                      <p:cBhvr>
                                        <p:cTn id="60" dur="1000" fill="hold"/>
                                        <p:tgtEl>
                                          <p:spTgt spid="15"/>
                                        </p:tgtEl>
                                        <p:attrNameLst>
                                          <p:attrName>ppt_x</p:attrName>
                                        </p:attrNameLst>
                                      </p:cBhvr>
                                      <p:tavLst>
                                        <p:tav tm="0">
                                          <p:val>
                                            <p:strVal val="#ppt_x"/>
                                          </p:val>
                                        </p:tav>
                                        <p:tav tm="100000">
                                          <p:val>
                                            <p:strVal val="#ppt_x"/>
                                          </p:val>
                                        </p:tav>
                                      </p:tavLst>
                                    </p:anim>
                                    <p:anim calcmode="lin" valueType="num">
                                      <p:cBhvr>
                                        <p:cTn id="61" dur="1000" fill="hold"/>
                                        <p:tgtEl>
                                          <p:spTgt spid="15"/>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13"/>
                                        </p:tgtEl>
                                        <p:attrNameLst>
                                          <p:attrName>style.visibility</p:attrName>
                                        </p:attrNameLst>
                                      </p:cBhvr>
                                      <p:to>
                                        <p:strVal val="visible"/>
                                      </p:to>
                                    </p:set>
                                    <p:animEffect transition="in" filter="fade">
                                      <p:cBhvr>
                                        <p:cTn id="64" dur="1000"/>
                                        <p:tgtEl>
                                          <p:spTgt spid="13"/>
                                        </p:tgtEl>
                                      </p:cBhvr>
                                    </p:animEffect>
                                    <p:anim calcmode="lin" valueType="num">
                                      <p:cBhvr>
                                        <p:cTn id="65" dur="1000" fill="hold"/>
                                        <p:tgtEl>
                                          <p:spTgt spid="13"/>
                                        </p:tgtEl>
                                        <p:attrNameLst>
                                          <p:attrName>ppt_x</p:attrName>
                                        </p:attrNameLst>
                                      </p:cBhvr>
                                      <p:tavLst>
                                        <p:tav tm="0">
                                          <p:val>
                                            <p:strVal val="#ppt_x"/>
                                          </p:val>
                                        </p:tav>
                                        <p:tav tm="100000">
                                          <p:val>
                                            <p:strVal val="#ppt_x"/>
                                          </p:val>
                                        </p:tav>
                                      </p:tavLst>
                                    </p:anim>
                                    <p:anim calcmode="lin" valueType="num">
                                      <p:cBhvr>
                                        <p:cTn id="66" dur="1000" fill="hold"/>
                                        <p:tgtEl>
                                          <p:spTgt spid="13"/>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0"/>
                                  </p:stCondLst>
                                  <p:childTnLst>
                                    <p:set>
                                      <p:cBhvr>
                                        <p:cTn id="68" dur="1" fill="hold">
                                          <p:stCondLst>
                                            <p:cond delay="0"/>
                                          </p:stCondLst>
                                        </p:cTn>
                                        <p:tgtEl>
                                          <p:spTgt spid="16"/>
                                        </p:tgtEl>
                                        <p:attrNameLst>
                                          <p:attrName>style.visibility</p:attrName>
                                        </p:attrNameLst>
                                      </p:cBhvr>
                                      <p:to>
                                        <p:strVal val="visible"/>
                                      </p:to>
                                    </p:set>
                                    <p:animEffect transition="in" filter="fade">
                                      <p:cBhvr>
                                        <p:cTn id="69" dur="1000"/>
                                        <p:tgtEl>
                                          <p:spTgt spid="16"/>
                                        </p:tgtEl>
                                      </p:cBhvr>
                                    </p:animEffect>
                                    <p:anim calcmode="lin" valueType="num">
                                      <p:cBhvr>
                                        <p:cTn id="70" dur="1000" fill="hold"/>
                                        <p:tgtEl>
                                          <p:spTgt spid="16"/>
                                        </p:tgtEl>
                                        <p:attrNameLst>
                                          <p:attrName>ppt_x</p:attrName>
                                        </p:attrNameLst>
                                      </p:cBhvr>
                                      <p:tavLst>
                                        <p:tav tm="0">
                                          <p:val>
                                            <p:strVal val="#ppt_x"/>
                                          </p:val>
                                        </p:tav>
                                        <p:tav tm="100000">
                                          <p:val>
                                            <p:strVal val="#ppt_x"/>
                                          </p:val>
                                        </p:tav>
                                      </p:tavLst>
                                    </p:anim>
                                    <p:anim calcmode="lin" valueType="num">
                                      <p:cBhvr>
                                        <p:cTn id="71" dur="1000" fill="hold"/>
                                        <p:tgtEl>
                                          <p:spTgt spid="16"/>
                                        </p:tgtEl>
                                        <p:attrNameLst>
                                          <p:attrName>ppt_y</p:attrName>
                                        </p:attrNameLst>
                                      </p:cBhvr>
                                      <p:tavLst>
                                        <p:tav tm="0">
                                          <p:val>
                                            <p:strVal val="#ppt_y+.1"/>
                                          </p:val>
                                        </p:tav>
                                        <p:tav tm="100000">
                                          <p:val>
                                            <p:strVal val="#ppt_y"/>
                                          </p:val>
                                        </p:tav>
                                      </p:tavLst>
                                    </p:anim>
                                  </p:childTnLst>
                                </p:cTn>
                              </p:par>
                              <p:par>
                                <p:cTn id="72" presetID="42" presetClass="entr" presetSubtype="0" fill="hold" nodeType="withEffect">
                                  <p:stCondLst>
                                    <p:cond delay="0"/>
                                  </p:stCondLst>
                                  <p:childTnLst>
                                    <p:set>
                                      <p:cBhvr>
                                        <p:cTn id="73" dur="1" fill="hold">
                                          <p:stCondLst>
                                            <p:cond delay="0"/>
                                          </p:stCondLst>
                                        </p:cTn>
                                        <p:tgtEl>
                                          <p:spTgt spid="14"/>
                                        </p:tgtEl>
                                        <p:attrNameLst>
                                          <p:attrName>style.visibility</p:attrName>
                                        </p:attrNameLst>
                                      </p:cBhvr>
                                      <p:to>
                                        <p:strVal val="visible"/>
                                      </p:to>
                                    </p:set>
                                    <p:animEffect transition="in" filter="fade">
                                      <p:cBhvr>
                                        <p:cTn id="74" dur="1000"/>
                                        <p:tgtEl>
                                          <p:spTgt spid="14"/>
                                        </p:tgtEl>
                                      </p:cBhvr>
                                    </p:animEffect>
                                    <p:anim calcmode="lin" valueType="num">
                                      <p:cBhvr>
                                        <p:cTn id="75" dur="1000" fill="hold"/>
                                        <p:tgtEl>
                                          <p:spTgt spid="14"/>
                                        </p:tgtEl>
                                        <p:attrNameLst>
                                          <p:attrName>ppt_x</p:attrName>
                                        </p:attrNameLst>
                                      </p:cBhvr>
                                      <p:tavLst>
                                        <p:tav tm="0">
                                          <p:val>
                                            <p:strVal val="#ppt_x"/>
                                          </p:val>
                                        </p:tav>
                                        <p:tav tm="100000">
                                          <p:val>
                                            <p:strVal val="#ppt_x"/>
                                          </p:val>
                                        </p:tav>
                                      </p:tavLst>
                                    </p:anim>
                                    <p:anim calcmode="lin" valueType="num">
                                      <p:cBhvr>
                                        <p:cTn id="76" dur="1000" fill="hold"/>
                                        <p:tgtEl>
                                          <p:spTgt spid="14"/>
                                        </p:tgtEl>
                                        <p:attrNameLst>
                                          <p:attrName>ppt_y</p:attrName>
                                        </p:attrNameLst>
                                      </p:cBhvr>
                                      <p:tavLst>
                                        <p:tav tm="0">
                                          <p:val>
                                            <p:strVal val="#ppt_y+.1"/>
                                          </p:val>
                                        </p:tav>
                                        <p:tav tm="100000">
                                          <p:val>
                                            <p:strVal val="#ppt_y"/>
                                          </p:val>
                                        </p:tav>
                                      </p:tavLst>
                                    </p:anim>
                                  </p:childTnLst>
                                </p:cTn>
                              </p:par>
                              <p:par>
                                <p:cTn id="77" presetID="42" presetClass="entr" presetSubtype="0" fill="hold" nodeType="withEffect">
                                  <p:stCondLst>
                                    <p:cond delay="0"/>
                                  </p:stCondLst>
                                  <p:childTnLst>
                                    <p:set>
                                      <p:cBhvr>
                                        <p:cTn id="78" dur="1" fill="hold">
                                          <p:stCondLst>
                                            <p:cond delay="0"/>
                                          </p:stCondLst>
                                        </p:cTn>
                                        <p:tgtEl>
                                          <p:spTgt spid="17"/>
                                        </p:tgtEl>
                                        <p:attrNameLst>
                                          <p:attrName>style.visibility</p:attrName>
                                        </p:attrNameLst>
                                      </p:cBhvr>
                                      <p:to>
                                        <p:strVal val="visible"/>
                                      </p:to>
                                    </p:set>
                                    <p:animEffect transition="in" filter="fade">
                                      <p:cBhvr>
                                        <p:cTn id="79" dur="1000"/>
                                        <p:tgtEl>
                                          <p:spTgt spid="17"/>
                                        </p:tgtEl>
                                      </p:cBhvr>
                                    </p:animEffect>
                                    <p:anim calcmode="lin" valueType="num">
                                      <p:cBhvr>
                                        <p:cTn id="80" dur="1000" fill="hold"/>
                                        <p:tgtEl>
                                          <p:spTgt spid="17"/>
                                        </p:tgtEl>
                                        <p:attrNameLst>
                                          <p:attrName>ppt_x</p:attrName>
                                        </p:attrNameLst>
                                      </p:cBhvr>
                                      <p:tavLst>
                                        <p:tav tm="0">
                                          <p:val>
                                            <p:strVal val="#ppt_x"/>
                                          </p:val>
                                        </p:tav>
                                        <p:tav tm="100000">
                                          <p:val>
                                            <p:strVal val="#ppt_x"/>
                                          </p:val>
                                        </p:tav>
                                      </p:tavLst>
                                    </p:anim>
                                    <p:anim calcmode="lin" valueType="num">
                                      <p:cBhvr>
                                        <p:cTn id="8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4">
                                            <p:txEl>
                                              <p:pRg st="2" end="2"/>
                                            </p:txEl>
                                          </p:spTgt>
                                        </p:tgtEl>
                                        <p:attrNameLst>
                                          <p:attrName>style.visibility</p:attrName>
                                        </p:attrNameLst>
                                      </p:cBhvr>
                                      <p:to>
                                        <p:strVal val="visible"/>
                                      </p:to>
                                    </p:set>
                                    <p:animEffect transition="in" filter="fade">
                                      <p:cBhvr>
                                        <p:cTn id="86" dur="1000"/>
                                        <p:tgtEl>
                                          <p:spTgt spid="4">
                                            <p:txEl>
                                              <p:pRg st="2" end="2"/>
                                            </p:txEl>
                                          </p:spTgt>
                                        </p:tgtEl>
                                      </p:cBhvr>
                                    </p:animEffect>
                                    <p:anim calcmode="lin" valueType="num">
                                      <p:cBhvr>
                                        <p:cTn id="87"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88"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27"/>
                                        </p:tgtEl>
                                        <p:attrNameLst>
                                          <p:attrName>style.visibility</p:attrName>
                                        </p:attrNameLst>
                                      </p:cBhvr>
                                      <p:to>
                                        <p:strVal val="visible"/>
                                      </p:to>
                                    </p:set>
                                    <p:animEffect transition="in" filter="fade">
                                      <p:cBhvr>
                                        <p:cTn id="93" dur="1000"/>
                                        <p:tgtEl>
                                          <p:spTgt spid="27"/>
                                        </p:tgtEl>
                                      </p:cBhvr>
                                    </p:animEffect>
                                    <p:anim calcmode="lin" valueType="num">
                                      <p:cBhvr>
                                        <p:cTn id="94" dur="1000" fill="hold"/>
                                        <p:tgtEl>
                                          <p:spTgt spid="27"/>
                                        </p:tgtEl>
                                        <p:attrNameLst>
                                          <p:attrName>ppt_x</p:attrName>
                                        </p:attrNameLst>
                                      </p:cBhvr>
                                      <p:tavLst>
                                        <p:tav tm="0">
                                          <p:val>
                                            <p:strVal val="#ppt_x"/>
                                          </p:val>
                                        </p:tav>
                                        <p:tav tm="100000">
                                          <p:val>
                                            <p:strVal val="#ppt_x"/>
                                          </p:val>
                                        </p:tav>
                                      </p:tavLst>
                                    </p:anim>
                                    <p:anim calcmode="lin" valueType="num">
                                      <p:cBhvr>
                                        <p:cTn id="95" dur="1000" fill="hold"/>
                                        <p:tgtEl>
                                          <p:spTgt spid="27"/>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30"/>
                                        </p:tgtEl>
                                        <p:attrNameLst>
                                          <p:attrName>style.visibility</p:attrName>
                                        </p:attrNameLst>
                                      </p:cBhvr>
                                      <p:to>
                                        <p:strVal val="visible"/>
                                      </p:to>
                                    </p:set>
                                    <p:animEffect transition="in" filter="fade">
                                      <p:cBhvr>
                                        <p:cTn id="98" dur="1000"/>
                                        <p:tgtEl>
                                          <p:spTgt spid="30"/>
                                        </p:tgtEl>
                                      </p:cBhvr>
                                    </p:animEffect>
                                    <p:anim calcmode="lin" valueType="num">
                                      <p:cBhvr>
                                        <p:cTn id="99" dur="1000" fill="hold"/>
                                        <p:tgtEl>
                                          <p:spTgt spid="30"/>
                                        </p:tgtEl>
                                        <p:attrNameLst>
                                          <p:attrName>ppt_x</p:attrName>
                                        </p:attrNameLst>
                                      </p:cBhvr>
                                      <p:tavLst>
                                        <p:tav tm="0">
                                          <p:val>
                                            <p:strVal val="#ppt_x"/>
                                          </p:val>
                                        </p:tav>
                                        <p:tav tm="100000">
                                          <p:val>
                                            <p:strVal val="#ppt_x"/>
                                          </p:val>
                                        </p:tav>
                                      </p:tavLst>
                                    </p:anim>
                                    <p:anim calcmode="lin" valueType="num">
                                      <p:cBhvr>
                                        <p:cTn id="100"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a:spLocks/>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 name="文本框 12"/>
          <p:cNvSpPr txBox="1"/>
          <p:nvPr/>
        </p:nvSpPr>
        <p:spPr>
          <a:xfrm>
            <a:off x="4809790" y="3573016"/>
            <a:ext cx="2645276"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实现</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defRPr/>
            </a:pPr>
            <a:r>
              <a:rPr lang="en-US" altLang="zh-CN" sz="28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Implementation</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39" name="组合 38"/>
          <p:cNvGrpSpPr>
            <a:grpSpLocks noChangeAspect="1"/>
          </p:cNvGrpSpPr>
          <p:nvPr/>
        </p:nvGrpSpPr>
        <p:grpSpPr>
          <a:xfrm>
            <a:off x="5568207" y="2132856"/>
            <a:ext cx="1128001" cy="967612"/>
            <a:chOff x="5084763" y="971548"/>
            <a:chExt cx="323865" cy="277813"/>
          </a:xfrm>
          <a:solidFill>
            <a:schemeClr val="accent5">
              <a:lumMod val="60000"/>
              <a:lumOff val="40000"/>
            </a:schemeClr>
          </a:solidFill>
        </p:grpSpPr>
        <p:sp>
          <p:nvSpPr>
            <p:cNvPr id="4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sp>
          <p:nvSpPr>
            <p:cNvPr id="4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endParaRPr>
            </a:p>
          </p:txBody>
        </p:sp>
      </p:grpSp>
      <p:sp>
        <p:nvSpPr>
          <p:cNvPr id="43" name="TextBox 42"/>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21" name="组合 20"/>
          <p:cNvGrpSpPr/>
          <p:nvPr/>
        </p:nvGrpSpPr>
        <p:grpSpPr>
          <a:xfrm>
            <a:off x="5031910" y="4994405"/>
            <a:ext cx="3974962" cy="276999"/>
            <a:chOff x="4369395" y="3284984"/>
            <a:chExt cx="3974962" cy="276999"/>
          </a:xfrm>
        </p:grpSpPr>
        <p:sp>
          <p:nvSpPr>
            <p:cNvPr id="22" name="文本框 9"/>
            <p:cNvSpPr txBox="1"/>
            <p:nvPr/>
          </p:nvSpPr>
          <p:spPr>
            <a:xfrm>
              <a:off x="4581934" y="3284984"/>
              <a:ext cx="3762423"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数据集爬虫及用户地址聚类实现</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23" name="组合 22"/>
            <p:cNvGrpSpPr/>
            <p:nvPr/>
          </p:nvGrpSpPr>
          <p:grpSpPr>
            <a:xfrm>
              <a:off x="4369395" y="3316401"/>
              <a:ext cx="168551" cy="168551"/>
              <a:chOff x="5005199" y="3717032"/>
              <a:chExt cx="168551" cy="168551"/>
            </a:xfrm>
          </p:grpSpPr>
          <p:sp>
            <p:nvSpPr>
              <p:cNvPr id="24" name="椭圆 23"/>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25" name="等腰三角形 24"/>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26" name="组合 25"/>
          <p:cNvGrpSpPr/>
          <p:nvPr/>
        </p:nvGrpSpPr>
        <p:grpSpPr>
          <a:xfrm>
            <a:off x="5031910" y="5466237"/>
            <a:ext cx="3974962" cy="276999"/>
            <a:chOff x="4369395" y="3284984"/>
            <a:chExt cx="3974962" cy="276999"/>
          </a:xfrm>
        </p:grpSpPr>
        <p:sp>
          <p:nvSpPr>
            <p:cNvPr id="27" name="文本框 9"/>
            <p:cNvSpPr txBox="1"/>
            <p:nvPr/>
          </p:nvSpPr>
          <p:spPr>
            <a:xfrm>
              <a:off x="4581934" y="3284984"/>
              <a:ext cx="3762423"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生成用户图算法的实现</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28" name="组合 27"/>
            <p:cNvGrpSpPr/>
            <p:nvPr/>
          </p:nvGrpSpPr>
          <p:grpSpPr>
            <a:xfrm>
              <a:off x="4369395" y="3316401"/>
              <a:ext cx="168551" cy="168551"/>
              <a:chOff x="5005199" y="3717032"/>
              <a:chExt cx="168551" cy="168551"/>
            </a:xfrm>
          </p:grpSpPr>
          <p:sp>
            <p:nvSpPr>
              <p:cNvPr id="29" name="椭圆 28"/>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30" name="等腰三角形 29"/>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Tree>
    <p:extLst>
      <p:ext uri="{BB962C8B-B14F-4D97-AF65-F5344CB8AC3E}">
        <p14:creationId xmlns:p14="http://schemas.microsoft.com/office/powerpoint/2010/main" val="8223377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nodeType="withEffect">
                                  <p:stCondLst>
                                    <p:cond delay="50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43"/>
                                        </p:tgtEl>
                                        <p:attrNameLst>
                                          <p:attrName>style.visibility</p:attrName>
                                        </p:attrNameLst>
                                      </p:cBhvr>
                                      <p:to>
                                        <p:strVal val="visible"/>
                                      </p:to>
                                    </p:set>
                                    <p:animEffect transition="in" filter="fade">
                                      <p:cBhvr>
                                        <p:cTn id="21" dur="2000"/>
                                        <p:tgtEl>
                                          <p:spTgt spid="43"/>
                                        </p:tgtEl>
                                      </p:cBhvr>
                                    </p:animEffect>
                                  </p:childTnLst>
                                </p:cTn>
                              </p:par>
                              <p:par>
                                <p:cTn id="22" presetID="53" presetClass="entr" presetSubtype="16" fill="hold"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par>
                                <p:cTn id="27" presetID="53" presetClass="entr" presetSubtype="16" fill="hold" nodeType="withEffect">
                                  <p:stCondLst>
                                    <p:cond delay="500"/>
                                  </p:stCondLst>
                                  <p:childTnLst>
                                    <p:set>
                                      <p:cBhvr>
                                        <p:cTn id="28" dur="1" fill="hold">
                                          <p:stCondLst>
                                            <p:cond delay="0"/>
                                          </p:stCondLst>
                                        </p:cTn>
                                        <p:tgtEl>
                                          <p:spTgt spid="26"/>
                                        </p:tgtEl>
                                        <p:attrNameLst>
                                          <p:attrName>style.visibility</p:attrName>
                                        </p:attrNameLst>
                                      </p:cBhvr>
                                      <p:to>
                                        <p:strVal val="visible"/>
                                      </p:to>
                                    </p:set>
                                    <p:anim calcmode="lin" valueType="num">
                                      <p:cBhvr>
                                        <p:cTn id="29" dur="500" fill="hold"/>
                                        <p:tgtEl>
                                          <p:spTgt spid="26"/>
                                        </p:tgtEl>
                                        <p:attrNameLst>
                                          <p:attrName>ppt_w</p:attrName>
                                        </p:attrNameLst>
                                      </p:cBhvr>
                                      <p:tavLst>
                                        <p:tav tm="0">
                                          <p:val>
                                            <p:fltVal val="0"/>
                                          </p:val>
                                        </p:tav>
                                        <p:tav tm="100000">
                                          <p:val>
                                            <p:strVal val="#ppt_w"/>
                                          </p:val>
                                        </p:tav>
                                      </p:tavLst>
                                    </p:anim>
                                    <p:anim calcmode="lin" valueType="num">
                                      <p:cBhvr>
                                        <p:cTn id="30" dur="500" fill="hold"/>
                                        <p:tgtEl>
                                          <p:spTgt spid="26"/>
                                        </p:tgtEl>
                                        <p:attrNameLst>
                                          <p:attrName>ppt_h</p:attrName>
                                        </p:attrNameLst>
                                      </p:cBhvr>
                                      <p:tavLst>
                                        <p:tav tm="0">
                                          <p:val>
                                            <p:fltVal val="0"/>
                                          </p:val>
                                        </p:tav>
                                        <p:tav tm="100000">
                                          <p:val>
                                            <p:strVal val="#ppt_h"/>
                                          </p:val>
                                        </p:tav>
                                      </p:tavLst>
                                    </p:anim>
                                    <p:animEffect transition="in" filter="fade">
                                      <p:cBhvr>
                                        <p:cTn id="3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4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数据集爬虫实现</a:t>
            </a: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1026" name="Picture 2" descr="C &#10;Blockchain Luxembourg S.A.R.L CLU] &#10;Tricircle &#10;Personal &#10;LiveVideo &#10;https://blockchain.info/blocks/1 527226494065 &#10;Hust &#10;BLOCKCHAIN &#10;Height &#10;524226 (Main cnar,) &#10;524227 (Main cnar,) &#10;524228 (Main cnar,) &#10;524229 (Main cnar,) &#10;524230 (Main cnar,) &#10;524231 (Main Chain) &#10;524232 (Main cnar,) &#10;524233 (Main cnar,) &#10;524234 (Main Chain) &#10;524235 (Main cnar,) &#10;524236 (Main cnar,) &#10;WALLET &#10;Time &#10;DATA &#10;ABOUT &#10;&lt;&lt; Previous Blocks mined &#10;Q BLOCK HASH. TRANSACTION. ETC. &#10;on: 25/05/2018 Next &#10;2018-05-25 00100 38 &#10;2018-05-25 00111 46 &#10;2018-05-25 00113:13 &#10;2018-05-25 0011928 &#10;2018-05-25 00124:39 &#10;2018-05-25 00130:21 &#10;2018-05-25 00130 38 &#10;2018-05-25 0013907 &#10;2018-05-25 00142:16 &#10;2018-05-25 00143 58 &#10;2018-05-25 0014828 &#10;Hash &#10;00000000000000000002cena78d385ae9778322adae34eef290ö2270025E52b &#10;00000000000000000006C88t8t9f01f212tOb84C9d7373C3b22491€oab5C8C67 &#10;00000000000000000002349a96c7cdecb799a3bda7271b24e6t5ed24c 1785a04 &#10;0000000000000000003457t34sat2a863eab110b1c272ad5a79ce3t3c90ddc20 &#10;00000000000000000033a0d394222220ö25öE3d6cd225E025taö603a3022±83 &#10;aa5dd4599afdC53C9f2öa3b5E6 &#10;0000000000000000001 ec8ece505c9ö2287055444a446b99d3386t47e8ö0d932 &#10;GET A FREE WA &#10;Size (kB) &#10;412.97 &#10;207.21 &#10;443.65 &#10;332.11 &#10;298.33 &#10;357.14 &#10;69.93 &#10;489.31 &#10;164.3 &#10;123.14 &#10;170.33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4938" y="946745"/>
            <a:ext cx="9778948" cy="5250650"/>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p:cNvPicPr>
            <a:picLocks noChangeAspect="1"/>
          </p:cNvPicPr>
          <p:nvPr/>
        </p:nvPicPr>
        <p:blipFill>
          <a:blip r:embed="rId5"/>
          <a:stretch>
            <a:fillRect/>
          </a:stretch>
        </p:blipFill>
        <p:spPr>
          <a:xfrm>
            <a:off x="2209155" y="1484784"/>
            <a:ext cx="9587698" cy="5034113"/>
          </a:xfrm>
          <a:prstGeom prst="rect">
            <a:avLst/>
          </a:prstGeom>
        </p:spPr>
      </p:pic>
    </p:spTree>
    <p:extLst>
      <p:ext uri="{BB962C8B-B14F-4D97-AF65-F5344CB8AC3E}">
        <p14:creationId xmlns:p14="http://schemas.microsoft.com/office/powerpoint/2010/main" val="302228639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36724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数据集</a:t>
            </a:r>
            <a:r>
              <a:rPr lang="zh-CN" altLang="en-US" dirty="0" smtClean="0">
                <a:solidFill>
                  <a:schemeClr val="bg1"/>
                </a:solidFill>
                <a:latin typeface="微软雅黑" pitchFamily="34" charset="-122"/>
                <a:ea typeface="微软雅黑" pitchFamily="34" charset="-122"/>
              </a:rPr>
              <a:t>爬虫及用户地址聚类现</a:t>
            </a:r>
            <a:endParaRPr lang="zh-CN" altLang="en-US" dirty="0">
              <a:solidFill>
                <a:schemeClr val="bg1"/>
              </a:solidFill>
              <a:latin typeface="微软雅黑" pitchFamily="34" charset="-122"/>
              <a:ea typeface="微软雅黑"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5019" y="836713"/>
            <a:ext cx="10225136" cy="5688631"/>
          </a:xfrm>
          <a:prstGeom prst="rect">
            <a:avLst/>
          </a:prstGeom>
        </p:spPr>
      </p:pic>
    </p:spTree>
    <p:extLst>
      <p:ext uri="{BB962C8B-B14F-4D97-AF65-F5344CB8AC3E}">
        <p14:creationId xmlns:p14="http://schemas.microsoft.com/office/powerpoint/2010/main" val="364122383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2808312"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生成用户图算法的实现</a:t>
            </a: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矩形 2"/>
          <p:cNvSpPr/>
          <p:nvPr/>
        </p:nvSpPr>
        <p:spPr>
          <a:xfrm>
            <a:off x="985019" y="980728"/>
            <a:ext cx="877163" cy="369332"/>
          </a:xfrm>
          <a:prstGeom prst="rect">
            <a:avLst/>
          </a:prstGeom>
        </p:spPr>
        <p:txBody>
          <a:bodyPr wrap="none">
            <a:spAutoFit/>
          </a:bodyPr>
          <a:lstStyle/>
          <a:p>
            <a:pPr>
              <a:spcBef>
                <a:spcPct val="0"/>
              </a:spcBef>
              <a:buFont typeface="Arial" charset="0"/>
              <a:buNone/>
            </a:pPr>
            <a:r>
              <a:rPr lang="zh-CN" altLang="en-US"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数据层</a:t>
            </a:r>
            <a:endParaRPr lang="zh-CN" altLang="en-US"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3"/>
          <p:cNvSpPr txBox="1"/>
          <p:nvPr/>
        </p:nvSpPr>
        <p:spPr>
          <a:xfrm>
            <a:off x="985019" y="1556792"/>
            <a:ext cx="8640960" cy="954107"/>
          </a:xfrm>
          <a:prstGeom prst="rect">
            <a:avLst/>
          </a:prstGeom>
          <a:noFill/>
        </p:spPr>
        <p:txBody>
          <a:bodyPr wrap="square" rtlCol="0">
            <a:spAutoFit/>
          </a:bodyPr>
          <a:lstStyle/>
          <a:p>
            <a:r>
              <a:rPr lang="zh-CN" altLang="en-US" sz="2000" dirty="0" smtClean="0">
                <a:latin typeface="微软雅黑" panose="020B0503020204020204" pitchFamily="34" charset="-122"/>
                <a:ea typeface="微软雅黑" panose="020B0503020204020204" pitchFamily="34" charset="-122"/>
              </a:rPr>
              <a:t>图数据库</a:t>
            </a:r>
            <a:r>
              <a:rPr lang="en-US" altLang="zh-CN" sz="2000" dirty="0" smtClean="0">
                <a:latin typeface="微软雅黑" panose="020B0503020204020204" pitchFamily="34" charset="-122"/>
                <a:ea typeface="微软雅黑" panose="020B0503020204020204" pitchFamily="34" charset="-122"/>
              </a:rPr>
              <a:t>Neo4j</a:t>
            </a:r>
            <a:endParaRPr lang="en-US" altLang="zh-CN" sz="20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以图的方式把用户定义的节点以及关系存储</a:t>
            </a:r>
            <a:r>
              <a:rPr lang="zh-CN" altLang="en-US" dirty="0" smtClean="0">
                <a:latin typeface="Times New Roman" panose="02020603050405020304" pitchFamily="18" charset="0"/>
                <a:ea typeface="宋体" panose="02010600030101010101" pitchFamily="2" charset="-122"/>
              </a:rPr>
              <a:t>起来</a:t>
            </a:r>
            <a:endParaRPr lang="en-US" altLang="zh-CN" dirty="0" smtClean="0">
              <a:latin typeface="Times New Roman" panose="02020603050405020304" pitchFamily="18" charset="0"/>
              <a:ea typeface="宋体" panose="02010600030101010101" pitchFamily="2" charset="-122"/>
            </a:endParaRPr>
          </a:p>
          <a:p>
            <a:pPr marL="285750" indent="-285750">
              <a:buFont typeface="Wingdings" panose="05000000000000000000" pitchFamily="2" charset="2"/>
              <a:buChar char="Ø"/>
            </a:pPr>
            <a:r>
              <a:rPr lang="zh-CN" altLang="en-US" dirty="0" smtClean="0">
                <a:latin typeface="Times New Roman" panose="02020603050405020304" pitchFamily="18" charset="0"/>
                <a:ea typeface="宋体" panose="02010600030101010101" pitchFamily="2" charset="-122"/>
              </a:rPr>
              <a:t>高效</a:t>
            </a:r>
            <a:r>
              <a:rPr lang="zh-CN" altLang="en-US" dirty="0">
                <a:latin typeface="Times New Roman" panose="02020603050405020304" pitchFamily="18" charset="0"/>
                <a:ea typeface="宋体" panose="02010600030101010101" pitchFamily="2" charset="-122"/>
              </a:rPr>
              <a:t>的实现从某个节点开始，通过节点与节点间关系，找出两个节点间的联系</a:t>
            </a:r>
          </a:p>
        </p:txBody>
      </p:sp>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003" y="926528"/>
            <a:ext cx="10932662" cy="5690992"/>
          </a:xfrm>
          <a:prstGeom prst="rect">
            <a:avLst/>
          </a:prstGeom>
        </p:spPr>
      </p:pic>
    </p:spTree>
    <p:extLst>
      <p:ext uri="{BB962C8B-B14F-4D97-AF65-F5344CB8AC3E}">
        <p14:creationId xmlns:p14="http://schemas.microsoft.com/office/powerpoint/2010/main" val="221122039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91893"/>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a:spLocks/>
          </p:cNvSpPr>
          <p:nvPr/>
        </p:nvSpPr>
        <p:spPr bwMode="auto">
          <a:xfrm>
            <a:off x="5199659" y="1771545"/>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 name="文本框 12"/>
          <p:cNvSpPr txBox="1"/>
          <p:nvPr/>
        </p:nvSpPr>
        <p:spPr>
          <a:xfrm>
            <a:off x="5424539" y="3573016"/>
            <a:ext cx="1415772"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结果</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defRPr/>
            </a:pPr>
            <a:r>
              <a:rPr lang="en-US" altLang="zh-CN" sz="2800" b="1" dirty="0" smtClean="0">
                <a:solidFill>
                  <a:schemeClr val="accent5">
                    <a:lumMod val="60000"/>
                    <a:lumOff val="40000"/>
                  </a:schemeClr>
                </a:solidFill>
              </a:rPr>
              <a:t>Results</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Freeform 9"/>
          <p:cNvSpPr>
            <a:spLocks noEditPoints="1"/>
          </p:cNvSpPr>
          <p:nvPr/>
        </p:nvSpPr>
        <p:spPr bwMode="auto">
          <a:xfrm rot="19469485">
            <a:off x="5602658" y="2053066"/>
            <a:ext cx="1013732" cy="1080193"/>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59" name="TextBox 58"/>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pSp>
        <p:nvGrpSpPr>
          <p:cNvPr id="18" name="组合 17"/>
          <p:cNvGrpSpPr/>
          <p:nvPr/>
        </p:nvGrpSpPr>
        <p:grpSpPr>
          <a:xfrm>
            <a:off x="5266522" y="5054698"/>
            <a:ext cx="3974962" cy="276999"/>
            <a:chOff x="4369395" y="3284984"/>
            <a:chExt cx="3974962" cy="276999"/>
          </a:xfrm>
        </p:grpSpPr>
        <p:sp>
          <p:nvSpPr>
            <p:cNvPr id="19" name="文本框 9"/>
            <p:cNvSpPr txBox="1"/>
            <p:nvPr/>
          </p:nvSpPr>
          <p:spPr>
            <a:xfrm>
              <a:off x="4581934" y="3284984"/>
              <a:ext cx="3762423"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用户地址数据集展示</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20" name="组合 19"/>
            <p:cNvGrpSpPr/>
            <p:nvPr/>
          </p:nvGrpSpPr>
          <p:grpSpPr>
            <a:xfrm>
              <a:off x="4369395" y="3316401"/>
              <a:ext cx="168551" cy="168551"/>
              <a:chOff x="5005199" y="3717032"/>
              <a:chExt cx="168551" cy="168551"/>
            </a:xfrm>
          </p:grpSpPr>
          <p:sp>
            <p:nvSpPr>
              <p:cNvPr id="21" name="椭圆 20"/>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22" name="等腰三角形 21"/>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23" name="组合 22"/>
          <p:cNvGrpSpPr/>
          <p:nvPr/>
        </p:nvGrpSpPr>
        <p:grpSpPr>
          <a:xfrm>
            <a:off x="5266522" y="5520078"/>
            <a:ext cx="3974962" cy="276999"/>
            <a:chOff x="4369395" y="3284984"/>
            <a:chExt cx="3974962" cy="276999"/>
          </a:xfrm>
        </p:grpSpPr>
        <p:sp>
          <p:nvSpPr>
            <p:cNvPr id="24" name="文本框 9"/>
            <p:cNvSpPr txBox="1"/>
            <p:nvPr/>
          </p:nvSpPr>
          <p:spPr>
            <a:xfrm>
              <a:off x="4581934" y="3284984"/>
              <a:ext cx="3762423"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用户资金流转图</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25" name="组合 24"/>
            <p:cNvGrpSpPr/>
            <p:nvPr/>
          </p:nvGrpSpPr>
          <p:grpSpPr>
            <a:xfrm>
              <a:off x="4369395" y="3316401"/>
              <a:ext cx="168551" cy="168551"/>
              <a:chOff x="5005199" y="3717032"/>
              <a:chExt cx="168551" cy="168551"/>
            </a:xfrm>
          </p:grpSpPr>
          <p:sp>
            <p:nvSpPr>
              <p:cNvPr id="26" name="椭圆 25"/>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27" name="等腰三角形 2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2" name="椭圆 31"/>
          <p:cNvSpPr/>
          <p:nvPr/>
        </p:nvSpPr>
        <p:spPr>
          <a:xfrm>
            <a:off x="5282274" y="6032781"/>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33" name="文本框 9"/>
          <p:cNvSpPr txBox="1"/>
          <p:nvPr/>
        </p:nvSpPr>
        <p:spPr>
          <a:xfrm>
            <a:off x="5477751" y="6013545"/>
            <a:ext cx="3762423"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两个交易地址间的资金追踪</a:t>
            </a:r>
            <a:endParaRPr lang="zh-CN" altLang="en-US" dirty="0">
              <a:solidFill>
                <a:schemeClr val="accent5">
                  <a:lumMod val="60000"/>
                  <a:lumOff val="40000"/>
                </a:schemeClr>
              </a:solidFill>
              <a:latin typeface="微软雅黑" pitchFamily="34" charset="-122"/>
              <a:ea typeface="微软雅黑" pitchFamily="34" charset="-122"/>
            </a:endParaRPr>
          </a:p>
        </p:txBody>
      </p:sp>
      <p:sp>
        <p:nvSpPr>
          <p:cNvPr id="34" name="等腰三角形 33"/>
          <p:cNvSpPr/>
          <p:nvPr/>
        </p:nvSpPr>
        <p:spPr>
          <a:xfrm rot="5400000">
            <a:off x="5299937" y="606949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Tree>
    <p:extLst>
      <p:ext uri="{BB962C8B-B14F-4D97-AF65-F5344CB8AC3E}">
        <p14:creationId xmlns:p14="http://schemas.microsoft.com/office/powerpoint/2010/main" val="14219562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fltVal val="0"/>
                                          </p:val>
                                        </p:tav>
                                        <p:tav tm="100000">
                                          <p:val>
                                            <p:strVal val="#ppt_w"/>
                                          </p:val>
                                        </p:tav>
                                      </p:tavLst>
                                    </p:anim>
                                    <p:anim calcmode="lin" valueType="num">
                                      <p:cBhvr>
                                        <p:cTn id="12" dur="500" fill="hold"/>
                                        <p:tgtEl>
                                          <p:spTgt spid="43"/>
                                        </p:tgtEl>
                                        <p:attrNameLst>
                                          <p:attrName>ppt_h</p:attrName>
                                        </p:attrNameLst>
                                      </p:cBhvr>
                                      <p:tavLst>
                                        <p:tav tm="0">
                                          <p:val>
                                            <p:fltVal val="0"/>
                                          </p:val>
                                        </p:tav>
                                        <p:tav tm="100000">
                                          <p:val>
                                            <p:strVal val="#ppt_h"/>
                                          </p:val>
                                        </p:tav>
                                      </p:tavLst>
                                    </p:anim>
                                    <p:animEffect transition="in" filter="fade">
                                      <p:cBhvr>
                                        <p:cTn id="13" dur="500"/>
                                        <p:tgtEl>
                                          <p:spTgt spid="43"/>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2000"/>
                                        <p:tgtEl>
                                          <p:spTgt spid="59"/>
                                        </p:tgtEl>
                                      </p:cBhvr>
                                    </p:animEffect>
                                  </p:childTnLst>
                                </p:cTn>
                              </p:par>
                              <p:par>
                                <p:cTn id="22" presetID="53" presetClass="entr" presetSubtype="16" fill="hold" nodeType="withEffect">
                                  <p:stCondLst>
                                    <p:cond delay="50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53" presetClass="entr" presetSubtype="16" fill="hold" nodeType="withEffect">
                                  <p:stCondLst>
                                    <p:cond delay="500"/>
                                  </p:stCondLst>
                                  <p:childTnLst>
                                    <p:set>
                                      <p:cBhvr>
                                        <p:cTn id="28" dur="1" fill="hold">
                                          <p:stCondLst>
                                            <p:cond delay="0"/>
                                          </p:stCondLst>
                                        </p:cTn>
                                        <p:tgtEl>
                                          <p:spTgt spid="23"/>
                                        </p:tgtEl>
                                        <p:attrNameLst>
                                          <p:attrName>style.visibility</p:attrName>
                                        </p:attrNameLst>
                                      </p:cBhvr>
                                      <p:to>
                                        <p:strVal val="visible"/>
                                      </p:to>
                                    </p:set>
                                    <p:anim calcmode="lin" valueType="num">
                                      <p:cBhvr>
                                        <p:cTn id="29" dur="500" fill="hold"/>
                                        <p:tgtEl>
                                          <p:spTgt spid="23"/>
                                        </p:tgtEl>
                                        <p:attrNameLst>
                                          <p:attrName>ppt_w</p:attrName>
                                        </p:attrNameLst>
                                      </p:cBhvr>
                                      <p:tavLst>
                                        <p:tav tm="0">
                                          <p:val>
                                            <p:fltVal val="0"/>
                                          </p:val>
                                        </p:tav>
                                        <p:tav tm="100000">
                                          <p:val>
                                            <p:strVal val="#ppt_w"/>
                                          </p:val>
                                        </p:tav>
                                      </p:tavLst>
                                    </p:anim>
                                    <p:anim calcmode="lin" valueType="num">
                                      <p:cBhvr>
                                        <p:cTn id="30" dur="500" fill="hold"/>
                                        <p:tgtEl>
                                          <p:spTgt spid="23"/>
                                        </p:tgtEl>
                                        <p:attrNameLst>
                                          <p:attrName>ppt_h</p:attrName>
                                        </p:attrNameLst>
                                      </p:cBhvr>
                                      <p:tavLst>
                                        <p:tav tm="0">
                                          <p:val>
                                            <p:fltVal val="0"/>
                                          </p:val>
                                        </p:tav>
                                        <p:tav tm="100000">
                                          <p:val>
                                            <p:strVal val="#ppt_h"/>
                                          </p:val>
                                        </p:tav>
                                      </p:tavLst>
                                    </p:anim>
                                    <p:animEffect transition="in" filter="fade">
                                      <p:cBhvr>
                                        <p:cTn id="3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43" grpId="0" animBg="1"/>
      <p:bldP spid="5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288032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用户地址数据集展示</a:t>
            </a: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96" name="TextBox 9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9" name="矩形 8"/>
          <p:cNvSpPr/>
          <p:nvPr/>
        </p:nvSpPr>
        <p:spPr>
          <a:xfrm>
            <a:off x="841003" y="637370"/>
            <a:ext cx="10657184" cy="369332"/>
          </a:xfrm>
          <a:prstGeom prst="rect">
            <a:avLst/>
          </a:prstGeom>
        </p:spPr>
        <p:txBody>
          <a:bodyPr wrap="square">
            <a:spAutoFit/>
          </a:bodyPr>
          <a:lstStyle/>
          <a:p>
            <a:r>
              <a:rPr lang="zh-CN" altLang="zh-CN" dirty="0">
                <a:solidFill>
                  <a:srgbClr val="000000"/>
                </a:solidFill>
                <a:latin typeface="Times New Roman" panose="02020603050405020304" pitchFamily="18" charset="0"/>
                <a:ea typeface="微软雅黑" panose="020B0503020204020204" pitchFamily="34" charset="-122"/>
              </a:rPr>
              <a:t>数据集</a:t>
            </a:r>
            <a:r>
              <a:rPr lang="zh-CN" altLang="zh-CN" dirty="0" smtClean="0">
                <a:solidFill>
                  <a:srgbClr val="000000"/>
                </a:solidFill>
                <a:latin typeface="Times New Roman" panose="02020603050405020304" pitchFamily="18" charset="0"/>
                <a:ea typeface="微软雅黑" panose="020B0503020204020204" pitchFamily="34" charset="-122"/>
              </a:rPr>
              <a:t>：</a:t>
            </a:r>
            <a:r>
              <a:rPr lang="zh-CN" altLang="zh-CN" dirty="0" smtClean="0">
                <a:solidFill>
                  <a:srgbClr val="000000"/>
                </a:solidFill>
                <a:latin typeface="Times New Roman" panose="02020603050405020304" pitchFamily="18" charset="0"/>
                <a:ea typeface="微软雅黑" panose="020B0503020204020204" pitchFamily="34" charset="-122"/>
                <a:hlinkClick r:id="rId4"/>
              </a:rPr>
              <a:t>blockchain</a:t>
            </a:r>
            <a:r>
              <a:rPr lang="zh-CN" altLang="zh-CN" dirty="0">
                <a:solidFill>
                  <a:srgbClr val="000000"/>
                </a:solidFill>
                <a:latin typeface="Times New Roman" panose="02020603050405020304" pitchFamily="18" charset="0"/>
                <a:ea typeface="微软雅黑" panose="020B0503020204020204" pitchFamily="34" charset="-122"/>
                <a:hlinkClick r:id="rId4"/>
              </a:rPr>
              <a:t>.</a:t>
            </a:r>
            <a:r>
              <a:rPr lang="zh-CN" altLang="zh-CN" dirty="0" smtClean="0">
                <a:solidFill>
                  <a:srgbClr val="000000"/>
                </a:solidFill>
                <a:latin typeface="Times New Roman" panose="02020603050405020304" pitchFamily="18" charset="0"/>
                <a:ea typeface="微软雅黑" panose="020B0503020204020204" pitchFamily="34" charset="-122"/>
                <a:hlinkClick r:id="rId4"/>
              </a:rPr>
              <a:t>info</a:t>
            </a:r>
            <a:r>
              <a:rPr lang="en-US" altLang="zh-CN" dirty="0">
                <a:solidFill>
                  <a:srgbClr val="000000"/>
                </a:solidFill>
                <a:latin typeface="Times New Roman" panose="02020603050405020304" pitchFamily="18" charset="0"/>
                <a:ea typeface="微软雅黑" panose="020B0503020204020204" pitchFamily="34" charset="-122"/>
              </a:rPr>
              <a:t> </a:t>
            </a:r>
            <a:r>
              <a:rPr lang="en-US" altLang="zh-CN" dirty="0" smtClean="0">
                <a:solidFill>
                  <a:srgbClr val="000000"/>
                </a:solidFill>
                <a:latin typeface="Times New Roman" panose="02020603050405020304" pitchFamily="18" charset="0"/>
                <a:ea typeface="微软雅黑" panose="020B0503020204020204" pitchFamily="34" charset="-122"/>
              </a:rPr>
              <a:t>2018.06.25</a:t>
            </a:r>
            <a:r>
              <a:rPr lang="zh-CN" altLang="en-US" dirty="0" smtClean="0">
                <a:solidFill>
                  <a:srgbClr val="000000"/>
                </a:solidFill>
                <a:latin typeface="Times New Roman" panose="02020603050405020304" pitchFamily="18" charset="0"/>
                <a:ea typeface="微软雅黑" panose="020B0503020204020204" pitchFamily="34" charset="-122"/>
              </a:rPr>
              <a:t>，</a:t>
            </a:r>
            <a:r>
              <a:rPr lang="zh-CN" altLang="zh-CN" dirty="0" smtClean="0">
                <a:solidFill>
                  <a:srgbClr val="000000"/>
                </a:solidFill>
                <a:latin typeface="Times New Roman" panose="02020603050405020304" pitchFamily="18" charset="0"/>
                <a:ea typeface="微软雅黑" panose="020B0503020204020204" pitchFamily="34" charset="-122"/>
              </a:rPr>
              <a:t>爬</a:t>
            </a:r>
            <a:r>
              <a:rPr lang="zh-CN" altLang="zh-CN" dirty="0">
                <a:solidFill>
                  <a:srgbClr val="000000"/>
                </a:solidFill>
                <a:latin typeface="Times New Roman" panose="02020603050405020304" pitchFamily="18" charset="0"/>
                <a:ea typeface="微软雅黑" panose="020B0503020204020204" pitchFamily="34" charset="-122"/>
              </a:rPr>
              <a:t>取前</a:t>
            </a:r>
            <a:r>
              <a:rPr lang="en-US" altLang="zh-CN" dirty="0">
                <a:solidFill>
                  <a:srgbClr val="000000"/>
                </a:solidFill>
                <a:latin typeface="Times New Roman" panose="02020603050405020304" pitchFamily="18" charset="0"/>
                <a:ea typeface="微软雅黑" panose="020B0503020204020204" pitchFamily="34" charset="-122"/>
              </a:rPr>
              <a:t>50</a:t>
            </a:r>
            <a:r>
              <a:rPr lang="zh-CN" altLang="zh-CN" dirty="0">
                <a:solidFill>
                  <a:srgbClr val="000000"/>
                </a:solidFill>
                <a:latin typeface="Times New Roman" panose="02020603050405020304" pitchFamily="18" charset="0"/>
                <a:ea typeface="微软雅黑" panose="020B0503020204020204" pitchFamily="34" charset="-122"/>
              </a:rPr>
              <a:t>个</a:t>
            </a:r>
            <a:r>
              <a:rPr lang="en-US" altLang="zh-CN" dirty="0" smtClean="0">
                <a:solidFill>
                  <a:srgbClr val="000000"/>
                </a:solidFill>
                <a:latin typeface="Times New Roman" panose="02020603050405020304" pitchFamily="18" charset="0"/>
                <a:ea typeface="微软雅黑" panose="020B0503020204020204" pitchFamily="34" charset="-122"/>
              </a:rPr>
              <a:t>block</a:t>
            </a:r>
            <a:r>
              <a:rPr lang="zh-CN" altLang="en-US" dirty="0" smtClean="0">
                <a:solidFill>
                  <a:srgbClr val="000000"/>
                </a:solidFill>
                <a:latin typeface="Times New Roman" panose="02020603050405020304" pitchFamily="18" charset="0"/>
                <a:ea typeface="微软雅黑" panose="020B0503020204020204" pitchFamily="34" charset="-122"/>
              </a:rPr>
              <a:t>（当天全球共产生</a:t>
            </a:r>
            <a:r>
              <a:rPr lang="en-US" altLang="zh-CN" dirty="0" smtClean="0">
                <a:solidFill>
                  <a:srgbClr val="000000"/>
                </a:solidFill>
                <a:latin typeface="Times New Roman" panose="02020603050405020304" pitchFamily="18" charset="0"/>
                <a:ea typeface="微软雅黑" panose="020B0503020204020204" pitchFamily="34" charset="-122"/>
              </a:rPr>
              <a:t>167</a:t>
            </a:r>
            <a:r>
              <a:rPr lang="zh-CN" altLang="en-US" dirty="0" smtClean="0">
                <a:solidFill>
                  <a:srgbClr val="000000"/>
                </a:solidFill>
                <a:latin typeface="Times New Roman" panose="02020603050405020304" pitchFamily="18" charset="0"/>
                <a:ea typeface="微软雅黑" panose="020B0503020204020204" pitchFamily="34" charset="-122"/>
              </a:rPr>
              <a:t>个</a:t>
            </a:r>
            <a:r>
              <a:rPr lang="en-US" altLang="zh-CN" dirty="0" smtClean="0">
                <a:solidFill>
                  <a:srgbClr val="000000"/>
                </a:solidFill>
                <a:latin typeface="Times New Roman" panose="02020603050405020304" pitchFamily="18" charset="0"/>
                <a:ea typeface="微软雅黑" panose="020B0503020204020204" pitchFamily="34" charset="-122"/>
              </a:rPr>
              <a:t>block</a:t>
            </a:r>
            <a:r>
              <a:rPr lang="zh-CN" altLang="en-US" dirty="0" smtClean="0">
                <a:solidFill>
                  <a:srgbClr val="000000"/>
                </a:solidFill>
                <a:latin typeface="Times New Roman" panose="02020603050405020304" pitchFamily="18" charset="0"/>
                <a:ea typeface="微软雅黑" panose="020B0503020204020204" pitchFamily="34" charset="-122"/>
              </a:rPr>
              <a:t>）</a:t>
            </a:r>
            <a:endParaRPr lang="zh-CN" altLang="zh-CN" dirty="0">
              <a:solidFill>
                <a:srgbClr val="000000"/>
              </a:solidFill>
              <a:effectLst/>
              <a:latin typeface="Times New Roman" panose="02020603050405020304" pitchFamily="18" charset="0"/>
              <a:ea typeface="微软雅黑" panose="020B0503020204020204" pitchFamily="34" charset="-122"/>
            </a:endParaRPr>
          </a:p>
        </p:txBody>
      </p:sp>
      <p:sp>
        <p:nvSpPr>
          <p:cNvPr id="3" name="矩形 2"/>
          <p:cNvSpPr/>
          <p:nvPr/>
        </p:nvSpPr>
        <p:spPr>
          <a:xfrm>
            <a:off x="187130" y="1342882"/>
            <a:ext cx="1986441" cy="369332"/>
          </a:xfrm>
          <a:prstGeom prst="rect">
            <a:avLst/>
          </a:prstGeom>
        </p:spPr>
        <p:txBody>
          <a:bodyPr wrap="none">
            <a:spAutoFit/>
          </a:bodyPr>
          <a:lstStyle/>
          <a:p>
            <a:r>
              <a:rPr lang="en-US" altLang="zh-CN" dirty="0">
                <a:solidFill>
                  <a:srgbClr val="000000"/>
                </a:solidFill>
                <a:latin typeface="Times New Roman" panose="02020603050405020304" pitchFamily="18" charset="0"/>
                <a:ea typeface="微软雅黑" panose="020B0503020204020204" pitchFamily="34" charset="-122"/>
              </a:rPr>
              <a:t>Public address</a:t>
            </a:r>
            <a:r>
              <a:rPr lang="zh-CN" altLang="zh-CN" dirty="0">
                <a:solidFill>
                  <a:srgbClr val="000000"/>
                </a:solidFill>
                <a:latin typeface="Times New Roman" panose="02020603050405020304" pitchFamily="18" charset="0"/>
                <a:ea typeface="微软雅黑" panose="020B0503020204020204" pitchFamily="34" charset="-122"/>
              </a:rPr>
              <a:t>数据</a:t>
            </a:r>
            <a:endParaRPr lang="zh-CN" altLang="en-US" dirty="0">
              <a:latin typeface="Times New Roman" panose="02020603050405020304" pitchFamily="18" charset="0"/>
              <a:ea typeface="微软雅黑" panose="020B0503020204020204" pitchFamily="34" charset="-122"/>
            </a:endParaRPr>
          </a:p>
        </p:txBody>
      </p:sp>
      <p:pic>
        <p:nvPicPr>
          <p:cNvPr id="2050" name="Picture 2" descr="Navigator&gt;: &#10;MANAGEMENT &#10;o &#10;Server Status &#10;Client Connections &#10;Users and Privileges &#10;Status and System Variables &#10;Data Export &#10;Data Import/Restore &#10;SELECT * FROM &#10;btcgraph . address; &#10;Grid 1 &#10;INSTANCE &#10;O Startup Shutdm,vn &#10;Server Logs &#10;Options File &#10;PERFORMANCE &#10;Dashboard &#10;Performance Reports &#10;Performance Schema Setup &#10;SCHEMAS &#10;q Filter objects &#10;btcgra ph &#10;address &#10;transaction &#10;user &#10;Stored Procedures &#10;82959 &#10;82960 &#10;82961 &#10;82962 &#10;82963 &#10;82964 &#10;82965 &#10;82966 &#10;82967 &#10;82968 &#10;82969 &#10;82970 &#10;82971 &#10;82972 &#10;82973 &#10;82974 &#10;82975 &#10;82976 &#10;82977 &#10;82979 &#10;user id &#10;30481 &#10;30482 &#10;30483 &#10;30484 &#10;30485 &#10;30486 &#10;30487 &#10;30488 &#10;30489 &#10;30490 &#10;30491 &#10;30492 &#10;30493 &#10;30494 &#10;30495 &#10;30496 &#10;30497 &#10;30498 &#10;30499 &#10;30501 &#10;address &#10;ICcKKIZ64e &#10;14DeKNPFoP6vuoi2Fv8nJ340nGHMeados8 &#10;14EAUDYDRbk580enSD08tWA3KoozGF6v5J &#10;3F02amvooZEtz2F6Tm8SHT2vtEOVoV3EbL &#10;305zkxhte10voffSGITk7mLD6rxJ1g5_lt &#10;3520bxbeLaDsoxvBEnJZcE1fYoicD5mz8S &#10;37kZk862f2080uVSA7sXnov4m50ADH7krk &#10;3Hm7SHWt37X06n5LBZiVooPidsvUXYcg &#10;3NgfcvDoH640fZARiViov1sFruxnhoDPCL &#10;3000mP5bvfJDVGMvZBiv1Evr68KkaLVvTMd &#10;36FThEAmeXsoK9CUnxMkiRYKnFMnRanYb &#10;15H4Zvv4W7t_1zggvEzzmn70026NIEZeci2X &#10;INr8i30XZc8d6WudktK7T91uLMm5etGV5E &#10;IPR03LztmmHccovuiL18rooDcf6iooFF6as &#10;125va9EMtDr7Z4iWfcXGJC3YVfrJDMZRbF &#10;130XMhi4Wm072K7710WEoNTtXEt6FxRi &#10;190HKRSKDov8D60bV7GVNDoWGJNLEbS2ss &#10;IGoZLzGIDnLW70CJgcJZsG8Wm00L96YZT'W &#10;150LiSbTvfenLlLlcicz7tbogVSIanIvRFAo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7652" y="1764084"/>
            <a:ext cx="6515100" cy="4833268"/>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nvSpPr>
        <p:spPr>
          <a:xfrm>
            <a:off x="5781516" y="1306062"/>
            <a:ext cx="2012089" cy="369332"/>
          </a:xfrm>
          <a:prstGeom prst="rect">
            <a:avLst/>
          </a:prstGeom>
        </p:spPr>
        <p:txBody>
          <a:bodyPr wrap="none">
            <a:spAutoFit/>
          </a:bodyPr>
          <a:lstStyle/>
          <a:p>
            <a:r>
              <a:rPr lang="zh-CN" altLang="zh-CN" dirty="0">
                <a:solidFill>
                  <a:srgbClr val="000000"/>
                </a:solidFill>
                <a:ea typeface="微软雅黑" panose="020B0503020204020204" pitchFamily="34" charset="-122"/>
              </a:rPr>
              <a:t>聚类后</a:t>
            </a:r>
            <a:r>
              <a:rPr lang="en-US" altLang="zh-CN" dirty="0">
                <a:solidFill>
                  <a:srgbClr val="000000"/>
                </a:solidFill>
                <a:latin typeface="Sylfaen" panose="010A0502050306030303" pitchFamily="18" charset="0"/>
                <a:ea typeface="微软雅黑" panose="020B0503020204020204" pitchFamily="34" charset="-122"/>
                <a:cs typeface="Times New Roman" panose="02020603050405020304" pitchFamily="18" charset="0"/>
              </a:rPr>
              <a:t>User</a:t>
            </a:r>
            <a:r>
              <a:rPr lang="zh-CN" altLang="zh-CN" dirty="0">
                <a:solidFill>
                  <a:srgbClr val="000000"/>
                </a:solidFill>
                <a:ea typeface="微软雅黑" panose="020B0503020204020204" pitchFamily="34" charset="-122"/>
              </a:rPr>
              <a:t>数据集</a:t>
            </a:r>
            <a:endParaRPr lang="zh-CN" altLang="zh-CN" dirty="0">
              <a:solidFill>
                <a:srgbClr val="000000"/>
              </a:solidFill>
              <a:effectLst/>
              <a:ea typeface="微软雅黑" panose="020B0503020204020204" pitchFamily="34" charset="-122"/>
            </a:endParaRPr>
          </a:p>
        </p:txBody>
      </p:sp>
      <p:pic>
        <p:nvPicPr>
          <p:cNvPr id="2052" name="Picture 4" descr="Navigator&gt;: &#10;MANAGEMENT &#10;o &#10;Server Status &#10;Client Connections &#10;Users and Privileges &#10;Status and System Variables &#10;Data Export &#10;Data Import/Restore &#10;INSTANCE &#10;O Startup Shutdm,vn &#10;Server Logs &#10;Options File &#10;PERFORMANCE &#10;Dashboard &#10;Performance Reports &#10;Performance Schema Setup &#10;SCHEMAS &#10;q Filter objects &#10;btcgraph &#10;Tables &#10;address &#10;user &#10;I ews &#10;Stored Procedures &#10;Information &#10;30481 &#10;30482 &#10;30483 &#10;30484 &#10;30485 &#10;30486 &#10;30487 &#10;30488 &#10;30489 &#10;30490 &#10;30491 &#10;30492 &#10;30493 &#10;30494 &#10;30495 &#10;30496 &#10;30497 &#10;30498 &#10;30499 &#10;30501 &#10;user I X &#10;user &#10;Don t ümit &#10;SELECT * FROM &#10;btcgraph &#10;. user; &#10;ec15e1de-b6a8-4851-a63e-57a2855dag57 &#10;a32f4494-333d-4ade-9633-1118b174e7ed &#10;8d1abd13-251b-464e-g3bb-5c3c4fr12b7 &#10;b4189058-da88-4223-a47f-b6031e5ee878 &#10;758f6dee-835g-4828-gaga-300488268a7c &#10;gd5d7aoc-f381-401c-ab30-e1411698e85d &#10;5ag3375c-6bfr-4ded-8cao-5cabc38f08gg &#10;gd552b8d-ba31-47ef-a44a-380632ba7cf2 &#10;19020668-gooc-4dg3-b052-4dg5d127ddb7 &#10;432808fo-6bce-4gbc-g5ec-2ae3037b2ef4 &#10;8502b670-ccg3-4a16-a75b-e5da4aa5dg3d &#10;594dde62-4111-4271-ad11-213f72egd6b5 &#10;88bd22ee-453b-4044-b2co-fg1675de2a24 &#10;43eboe3b-bc78-421a-856g-oab96fe244c7 &#10;ga6aodg1-f6df-44e1-bbeg-7f5c16c86gf1 &#10;lc3556do-fddc-4ace-86ae-d78c067b1276 &#10;c3b 26bcf-cfdd-4aa I-gag 7-382frb6ea 5fd &#10;cfebb8f5-a514-41aa-b4c5-e597ab137277 &#10;d3a0753f-f643-4c61-b640-8c26d7dM78 &#10;sc2f07a7-4a84-42dg-81gd-2d1ggb2gfDfo "/>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49515" y="1764085"/>
            <a:ext cx="6400800" cy="4833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24219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20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52"/>
                                        </p:tgtEl>
                                        <p:attrNameLst>
                                          <p:attrName>style.visibility</p:attrName>
                                        </p:attrNameLst>
                                      </p:cBhvr>
                                      <p:to>
                                        <p:strVal val="visible"/>
                                      </p:to>
                                    </p:set>
                                    <p:animEffect transition="in" filter="fade">
                                      <p:cBhvr>
                                        <p:cTn id="17" dur="1000"/>
                                        <p:tgtEl>
                                          <p:spTgt spid="2052"/>
                                        </p:tgtEl>
                                      </p:cBhvr>
                                    </p:animEffect>
                                    <p:anim calcmode="lin" valueType="num">
                                      <p:cBhvr>
                                        <p:cTn id="18" dur="1000" fill="hold"/>
                                        <p:tgtEl>
                                          <p:spTgt spid="2052"/>
                                        </p:tgtEl>
                                        <p:attrNameLst>
                                          <p:attrName>ppt_x</p:attrName>
                                        </p:attrNameLst>
                                      </p:cBhvr>
                                      <p:tavLst>
                                        <p:tav tm="0">
                                          <p:val>
                                            <p:strVal val="#ppt_x"/>
                                          </p:val>
                                        </p:tav>
                                        <p:tav tm="100000">
                                          <p:val>
                                            <p:strVal val="#ppt_x"/>
                                          </p:val>
                                        </p:tav>
                                      </p:tavLst>
                                    </p:anim>
                                    <p:anim calcmode="lin" valueType="num">
                                      <p:cBhvr>
                                        <p:cTn id="19" dur="1000" fill="hold"/>
                                        <p:tgtEl>
                                          <p:spTgt spid="20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交易数据集</a:t>
            </a:r>
            <a:endParaRPr lang="zh-CN" altLang="en-US" dirty="0">
              <a:solidFill>
                <a:schemeClr val="bg1"/>
              </a:solidFill>
              <a:latin typeface="微软雅黑" pitchFamily="34" charset="-122"/>
              <a:ea typeface="微软雅黑" pitchFamily="34" charset="-122"/>
            </a:endParaRP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58" name="TextBox 5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矩形 2"/>
          <p:cNvSpPr/>
          <p:nvPr/>
        </p:nvSpPr>
        <p:spPr>
          <a:xfrm>
            <a:off x="841003" y="1016061"/>
            <a:ext cx="2069797" cy="369332"/>
          </a:xfrm>
          <a:prstGeom prst="rect">
            <a:avLst/>
          </a:prstGeom>
        </p:spPr>
        <p:txBody>
          <a:bodyPr wrap="none">
            <a:spAutoFit/>
          </a:bodyPr>
          <a:lstStyle/>
          <a:p>
            <a:r>
              <a:rPr lang="en-US" altLang="zh-CN" dirty="0">
                <a:solidFill>
                  <a:srgbClr val="000000"/>
                </a:solidFill>
                <a:latin typeface="微软雅黑" panose="020B0503020204020204" pitchFamily="34" charset="-122"/>
                <a:ea typeface="微软雅黑" panose="020B0503020204020204" pitchFamily="34" charset="-122"/>
              </a:rPr>
              <a:t>10</a:t>
            </a:r>
            <a:r>
              <a:rPr lang="zh-CN" altLang="zh-CN" dirty="0">
                <a:solidFill>
                  <a:srgbClr val="000000"/>
                </a:solidFill>
                <a:latin typeface="微软雅黑" panose="020B0503020204020204" pitchFamily="34" charset="-122"/>
                <a:ea typeface="微软雅黑" panose="020B0503020204020204" pitchFamily="34" charset="-122"/>
              </a:rPr>
              <a:t>万多条交易信息</a:t>
            </a:r>
            <a:endParaRPr lang="zh-CN" altLang="zh-CN" dirty="0">
              <a:solidFill>
                <a:srgbClr val="000000"/>
              </a:solidFill>
              <a:effectLst/>
              <a:latin typeface="微软雅黑" panose="020B0503020204020204" pitchFamily="34" charset="-122"/>
              <a:ea typeface="微软雅黑" panose="020B0503020204020204" pitchFamily="34" charset="-122"/>
            </a:endParaRPr>
          </a:p>
        </p:txBody>
      </p:sp>
      <p:pic>
        <p:nvPicPr>
          <p:cNvPr id="3076" name="Picture 4" descr="Navigator&gt;: &#10;MANAGEMENT &#10;Server Status &#10;Client Connections &#10;Users and Privileges &#10;Status and System Variables &#10;Data Export &#10;Data Import/Restore &#10;INSTANCE &#10;Startup / Shutdm,vn &#10;Server Logs &#10;Options File &#10;PERFORMANCE &#10;Dashboard &#10;Performance Reports &#10;Performance Schema Setup &#10;SCHEMAS &#10;q Filter objects &#10;btcgraph &#10;Tables &#10;address &#10;user &#10;Vi e-ws &#10;Stored Procedures &#10;transntion x &#10;Dontbmtt &#10;SELECT * FROM &#10;btcgraph . transaction; &#10;Rows: Edit: [G Expo rVImpzrt: Wrap Cell Fetch ro &#10;Grid &#10;101215 &#10;101216 &#10;101217 &#10;101218 &#10;101219 &#10;101221 &#10;101231 &#10;101233 &#10;destnaton &#10;bcIohudhkhmxgonz2ff7402kmr6keos2svvIshounc 3LF44SILlL IoscEuz7Yu9FiRudC9mffoIiK &#10;3GzD070rsVHYxmmacECWHakmcpyboDdtE &#10;3GzD070rsVHYxmmacECWHakmcpyboDdtE &#10;3Ci11PDvoxvcsJzYLhvEeDNiMnorU50NMo &#10;3Ci11PDvoxvcsJzYLhvEeDNiMnorU50NMo &#10;32Kn/4aGWkH17n8bxkDKZuUz4u806v7ha4 &#10;32K7„'4aGWkH17n8bxkDKZuUz4ua06v7ha4 &#10;36R14inkF47331XAAivoDoDdkfAovkh8TA &#10;36R 14inkF47331XAAivoDoDdkfAovkh8TA &#10;bclosivvmczr a t8g701ca vr 5te8s4nrw f5vou 421'&quot; 2 &#10;300RcvofZn45KX3s2wWAEtx4ZKwue1M1a &#10;300RCVDfZn45KX3s2wWAEtx4ZKwue1M1a &#10;320k8TJhLfrWxe7JAhiPuuUIRhMW37vz1z &#10;320k8TJhufrWxe7JAhiPuuUIRhMW37vz1z &#10;38ZDkgLUkcinozodbJoKFJEIFv3h6Enz &#10;38ZDk9LUkäwozodbJoKFJEIFv3h6Enz &#10;IHEvvn62t7gU69GnYmUnxt604,vunoLaovi5 &#10;3Fz84Ed7EzHtBDkMnh8n647zGkTwrtKDY &#10;3Fz84Ed7EzHtEokMnh8n647zGkTwrtKDY &#10;3Mzi81k0CAzsuLMUG8ubf7DMIWWVhK0bGF &#10;1KHcai27D9iDcd1YFh4iH5ADxtnv7uboiL &#10;3L33YHRoSZ1horfzm30VDx1KosRMxSAsgv &#10;309fmoXN3KxcxEdxnFwmLhLnGH2EKMHfCE &#10;1420Foon08KtovoMtWuLipscogogmb0773 &#10;IP3R9Yx3wxbt38AVdvY7a06iNvozVzi2uf &#10;3G8N*c071FEnEN2czcndDLiPdUNcH0t8b &#10;390640MvZTZNzvFvu43ZTni0350zoG8aaU &#10;39k3Mia04Fnec5nDK28tVdtogt5z6SadeD &#10;INEdxLJYF1hineTJd8XoJ2LPTD1hn9HkvH &#10;33st4JMdH8zreAixogEsz8auYa3xH3g8sW &#10;3NkcMWMneKbozikaui2F7Fki06wFL8ZoA &#10;16Rix10FH55J5hUAdca6xvgcFARoRtm &#10;3CBDdvuxoJXfvob03WtYv0706SGxJA34Lm &#10;37zssxycmEDaMoWHv2LAUuJLvkJA48Jn5S &#10;36401XWA7LJSWzTDikE87iMUYuAhEG240x &#10;IDEJFfJU8nobgdFfuDFe60MLcuV8i5fic &#10;34BVD6KeWxKCF2vxMGJvbkv0icMv10Zabg &#10;19bLoNvERWimrUf3gcvWbUY5WWMnt218m &#10;12KMzN5D7t5K5ff5rofzJ5vM8VnHszH4Go &#10;value &#10;0.00487 &#10;0.0138397 &#10;o.ooggg753 &#10;0.0120001 &#10;0.00237111 &#10;0.0012482 &#10;0.0104579 &#10;o 0274476 &#10;2. ogsg &#10;o. 208785 &#10;0.0109133 &#10;0.0263131 &#10;0.00331307 &#10;0.464076 &#10;0.005 &#10;0.714916 &#10;0.0221811 &#10;0.0034952 &#10;o. 784098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5019" y="1420731"/>
            <a:ext cx="10225136" cy="5248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50918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fade">
                                      <p:cBhvr>
                                        <p:cTn id="7" dur="20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用户</a:t>
            </a:r>
            <a:r>
              <a:rPr lang="zh-CN" altLang="en-US" dirty="0" smtClean="0">
                <a:solidFill>
                  <a:schemeClr val="bg1"/>
                </a:solidFill>
                <a:latin typeface="微软雅黑" pitchFamily="34" charset="-122"/>
                <a:ea typeface="微软雅黑" pitchFamily="34" charset="-122"/>
              </a:rPr>
              <a:t>资金</a:t>
            </a:r>
            <a:r>
              <a:rPr lang="zh-CN" altLang="en-US" dirty="0">
                <a:solidFill>
                  <a:schemeClr val="bg1"/>
                </a:solidFill>
                <a:latin typeface="微软雅黑" pitchFamily="34" charset="-122"/>
                <a:ea typeface="微软雅黑" pitchFamily="34" charset="-122"/>
              </a:rPr>
              <a:t>流转</a:t>
            </a:r>
            <a:r>
              <a:rPr lang="zh-CN" altLang="en-US" dirty="0" smtClean="0">
                <a:solidFill>
                  <a:schemeClr val="bg1"/>
                </a:solidFill>
                <a:latin typeface="微软雅黑" pitchFamily="34" charset="-122"/>
                <a:ea typeface="微软雅黑" pitchFamily="34" charset="-122"/>
              </a:rPr>
              <a:t>图</a:t>
            </a:r>
            <a:endParaRPr lang="zh-CN" altLang="en-US" dirty="0">
              <a:solidFill>
                <a:schemeClr val="bg1"/>
              </a:solidFill>
              <a:latin typeface="微软雅黑" pitchFamily="34" charset="-122"/>
              <a:ea typeface="微软雅黑" pitchFamily="34" charset="-122"/>
            </a:endParaRP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37" name="TextBox 36"/>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矩形 2"/>
          <p:cNvSpPr/>
          <p:nvPr/>
        </p:nvSpPr>
        <p:spPr>
          <a:xfrm>
            <a:off x="831474" y="886847"/>
            <a:ext cx="9857955" cy="646331"/>
          </a:xfrm>
          <a:prstGeom prst="rect">
            <a:avLst/>
          </a:prstGeom>
        </p:spPr>
        <p:txBody>
          <a:bodyPr wrap="none">
            <a:spAutoFit/>
          </a:bodyPr>
          <a:lstStyle/>
          <a:p>
            <a:r>
              <a:rPr lang="zh-CN" altLang="en-US" dirty="0" smtClean="0">
                <a:solidFill>
                  <a:srgbClr val="000000"/>
                </a:solidFill>
                <a:latin typeface="Times New Roman" panose="02020603050405020304" pitchFamily="18" charset="0"/>
                <a:ea typeface="微软雅黑" panose="020B0503020204020204" pitchFamily="34" charset="-122"/>
              </a:rPr>
              <a:t>整理</a:t>
            </a:r>
            <a:r>
              <a:rPr lang="en-US" altLang="zh-CN" dirty="0" smtClean="0">
                <a:solidFill>
                  <a:srgbClr val="000000"/>
                </a:solidFill>
                <a:latin typeface="Times New Roman" panose="02020603050405020304" pitchFamily="18" charset="0"/>
                <a:ea typeface="微软雅黑" panose="020B0503020204020204" pitchFamily="34" charset="-122"/>
              </a:rPr>
              <a:t>10000</a:t>
            </a:r>
            <a:r>
              <a:rPr lang="zh-CN" altLang="en-US" dirty="0" smtClean="0">
                <a:solidFill>
                  <a:srgbClr val="000000"/>
                </a:solidFill>
                <a:latin typeface="Times New Roman" panose="02020603050405020304" pitchFamily="18" charset="0"/>
                <a:ea typeface="微软雅黑" panose="020B0503020204020204" pitchFamily="34" charset="-122"/>
              </a:rPr>
              <a:t>笔交易，</a:t>
            </a:r>
            <a:r>
              <a:rPr lang="zh-CN" altLang="zh-CN" dirty="0" smtClean="0">
                <a:solidFill>
                  <a:srgbClr val="000000"/>
                </a:solidFill>
                <a:latin typeface="Times New Roman" panose="02020603050405020304" pitchFamily="18" charset="0"/>
                <a:ea typeface="微软雅黑" panose="020B0503020204020204" pitchFamily="34" charset="-122"/>
              </a:rPr>
              <a:t>用户</a:t>
            </a:r>
            <a:r>
              <a:rPr lang="en-US" altLang="zh-CN" dirty="0" smtClean="0">
                <a:solidFill>
                  <a:srgbClr val="000000"/>
                </a:solidFill>
                <a:latin typeface="Times New Roman" panose="02020603050405020304" pitchFamily="18" charset="0"/>
                <a:ea typeface="微软雅黑" panose="020B0503020204020204" pitchFamily="34" charset="-122"/>
              </a:rPr>
              <a:t>User</a:t>
            </a:r>
            <a:r>
              <a:rPr lang="en-US" altLang="zh-CN" dirty="0">
                <a:solidFill>
                  <a:srgbClr val="000000"/>
                </a:solidFill>
                <a:latin typeface="Times New Roman" panose="02020603050405020304" pitchFamily="18" charset="0"/>
                <a:ea typeface="微软雅黑" panose="020B0503020204020204" pitchFamily="34" charset="-122"/>
              </a:rPr>
              <a:t>(</a:t>
            </a:r>
            <a:r>
              <a:rPr lang="en-US" altLang="zh-CN" dirty="0" smtClean="0">
                <a:solidFill>
                  <a:srgbClr val="000000"/>
                </a:solidFill>
                <a:latin typeface="Times New Roman" panose="02020603050405020304" pitchFamily="18" charset="0"/>
                <a:ea typeface="微软雅黑" panose="020B0503020204020204" pitchFamily="34" charset="-122"/>
              </a:rPr>
              <a:t>Account</a:t>
            </a:r>
            <a:r>
              <a:rPr lang="en-US" altLang="zh-CN" dirty="0">
                <a:solidFill>
                  <a:srgbClr val="000000"/>
                </a:solidFill>
                <a:latin typeface="Times New Roman" panose="02020603050405020304" pitchFamily="18" charset="0"/>
                <a:ea typeface="微软雅黑" panose="020B0503020204020204" pitchFamily="34" charset="-122"/>
              </a:rPr>
              <a:t>)</a:t>
            </a:r>
            <a:r>
              <a:rPr lang="zh-CN" altLang="zh-CN" dirty="0" smtClean="0">
                <a:solidFill>
                  <a:srgbClr val="000000"/>
                </a:solidFill>
                <a:latin typeface="Times New Roman" panose="02020603050405020304" pitchFamily="18" charset="0"/>
                <a:ea typeface="微软雅黑" panose="020B0503020204020204" pitchFamily="34" charset="-122"/>
              </a:rPr>
              <a:t>资金</a:t>
            </a:r>
            <a:r>
              <a:rPr lang="zh-CN" altLang="zh-CN" dirty="0">
                <a:solidFill>
                  <a:srgbClr val="000000"/>
                </a:solidFill>
                <a:latin typeface="Times New Roman" panose="02020603050405020304" pitchFamily="18" charset="0"/>
                <a:ea typeface="微软雅黑" panose="020B0503020204020204" pitchFamily="34" charset="-122"/>
              </a:rPr>
              <a:t>流转</a:t>
            </a:r>
            <a:r>
              <a:rPr lang="zh-CN" altLang="zh-CN" dirty="0" smtClean="0">
                <a:solidFill>
                  <a:srgbClr val="000000"/>
                </a:solidFill>
                <a:latin typeface="Times New Roman" panose="02020603050405020304" pitchFamily="18" charset="0"/>
                <a:ea typeface="微软雅黑" panose="020B0503020204020204" pitchFamily="34" charset="-122"/>
              </a:rPr>
              <a:t>图</a:t>
            </a:r>
            <a:r>
              <a:rPr lang="zh-CN" altLang="en-US" dirty="0" smtClean="0">
                <a:solidFill>
                  <a:srgbClr val="000000"/>
                </a:solidFill>
                <a:latin typeface="Times New Roman" panose="02020603050405020304" pitchFamily="18" charset="0"/>
                <a:ea typeface="微软雅黑" panose="020B0503020204020204" pitchFamily="34" charset="-122"/>
              </a:rPr>
              <a:t>，用户节点数</a:t>
            </a:r>
            <a:r>
              <a:rPr lang="en-US" altLang="zh-CN" dirty="0" smtClean="0">
                <a:latin typeface="Times New Roman" panose="02020603050405020304" pitchFamily="18" charset="0"/>
                <a:ea typeface="微软雅黑" panose="020B0503020204020204" pitchFamily="34" charset="-122"/>
              </a:rPr>
              <a:t>10251</a:t>
            </a:r>
            <a:r>
              <a:rPr lang="zh-CN" altLang="en-US" dirty="0" smtClean="0">
                <a:latin typeface="Times New Roman" panose="02020603050405020304" pitchFamily="18" charset="0"/>
                <a:ea typeface="微软雅黑" panose="020B0503020204020204" pitchFamily="34" charset="-122"/>
              </a:rPr>
              <a:t>个，用户间交易关系</a:t>
            </a:r>
            <a:r>
              <a:rPr lang="en-US" altLang="zh-CN" dirty="0" smtClean="0">
                <a:latin typeface="Times New Roman" panose="02020603050405020304" pitchFamily="18" charset="0"/>
                <a:ea typeface="微软雅黑" panose="020B0503020204020204" pitchFamily="34" charset="-122"/>
              </a:rPr>
              <a:t>9437</a:t>
            </a:r>
            <a:r>
              <a:rPr lang="zh-CN" altLang="en-US" dirty="0" smtClean="0">
                <a:latin typeface="Times New Roman" panose="02020603050405020304" pitchFamily="18" charset="0"/>
                <a:ea typeface="微软雅黑" panose="020B0503020204020204" pitchFamily="34" charset="-122"/>
              </a:rPr>
              <a:t>条</a:t>
            </a:r>
            <a:endParaRPr lang="en-US" altLang="zh-CN" dirty="0" smtClean="0">
              <a:latin typeface="Times New Roman" panose="02020603050405020304" pitchFamily="18" charset="0"/>
              <a:ea typeface="微软雅黑" panose="020B0503020204020204" pitchFamily="34" charset="-122"/>
            </a:endParaRPr>
          </a:p>
          <a:p>
            <a:r>
              <a:rPr lang="zh-CN" altLang="zh-CN" dirty="0" smtClean="0">
                <a:solidFill>
                  <a:srgbClr val="000000"/>
                </a:solidFill>
                <a:latin typeface="Times New Roman" panose="02020603050405020304" pitchFamily="18" charset="0"/>
                <a:ea typeface="微软雅黑" panose="020B0503020204020204" pitchFamily="34" charset="-122"/>
              </a:rPr>
              <a:t>（</a:t>
            </a:r>
            <a:r>
              <a:rPr lang="zh-CN" altLang="en-US" dirty="0" smtClean="0">
                <a:solidFill>
                  <a:srgbClr val="000000"/>
                </a:solidFill>
                <a:latin typeface="Times New Roman" panose="02020603050405020304" pitchFamily="18" charset="0"/>
                <a:ea typeface="微软雅黑" panose="020B0503020204020204" pitchFamily="34" charset="-122"/>
              </a:rPr>
              <a:t>下图</a:t>
            </a:r>
            <a:r>
              <a:rPr lang="en-US" altLang="zh-CN" dirty="0" smtClean="0">
                <a:solidFill>
                  <a:srgbClr val="000000"/>
                </a:solidFill>
                <a:latin typeface="Times New Roman" panose="02020603050405020304" pitchFamily="18" charset="0"/>
                <a:ea typeface="微软雅黑" panose="020B0503020204020204" pitchFamily="34" charset="-122"/>
              </a:rPr>
              <a:t>Account</a:t>
            </a:r>
            <a:r>
              <a:rPr lang="en-US" altLang="zh-CN" dirty="0">
                <a:solidFill>
                  <a:srgbClr val="000000"/>
                </a:solidFill>
                <a:latin typeface="Times New Roman" panose="02020603050405020304" pitchFamily="18" charset="0"/>
                <a:ea typeface="微软雅黑" panose="020B0503020204020204" pitchFamily="34" charset="-122"/>
              </a:rPr>
              <a:t>: 300 </a:t>
            </a:r>
            <a:r>
              <a:rPr lang="en-US" altLang="zh-CN" dirty="0" smtClean="0">
                <a:solidFill>
                  <a:srgbClr val="000000"/>
                </a:solidFill>
                <a:latin typeface="Times New Roman" panose="02020603050405020304" pitchFamily="18" charset="0"/>
                <a:ea typeface="微软雅黑" panose="020B0503020204020204" pitchFamily="34" charset="-122"/>
              </a:rPr>
              <a:t>Pay:307, </a:t>
            </a:r>
            <a:r>
              <a:rPr lang="zh-CN" altLang="en-US" dirty="0" smtClean="0">
                <a:solidFill>
                  <a:srgbClr val="000000"/>
                </a:solidFill>
                <a:latin typeface="Times New Roman" panose="02020603050405020304" pitchFamily="18" charset="0"/>
                <a:ea typeface="微软雅黑" panose="020B0503020204020204" pitchFamily="34" charset="-122"/>
              </a:rPr>
              <a:t>展示部分</a:t>
            </a:r>
            <a:r>
              <a:rPr lang="zh-CN" altLang="en-US" dirty="0">
                <a:solidFill>
                  <a:srgbClr val="000000"/>
                </a:solidFill>
                <a:latin typeface="Times New Roman" panose="02020603050405020304" pitchFamily="18" charset="0"/>
                <a:ea typeface="微软雅黑" panose="020B0503020204020204" pitchFamily="34" charset="-122"/>
              </a:rPr>
              <a:t>用户</a:t>
            </a:r>
            <a:r>
              <a:rPr lang="zh-CN" altLang="en-US" dirty="0" smtClean="0">
                <a:solidFill>
                  <a:srgbClr val="000000"/>
                </a:solidFill>
                <a:latin typeface="Times New Roman" panose="02020603050405020304" pitchFamily="18" charset="0"/>
                <a:ea typeface="微软雅黑" panose="020B0503020204020204" pitchFamily="34" charset="-122"/>
              </a:rPr>
              <a:t>节点情况</a:t>
            </a:r>
            <a:r>
              <a:rPr lang="zh-CN" altLang="zh-CN" dirty="0" smtClean="0">
                <a:solidFill>
                  <a:srgbClr val="000000"/>
                </a:solidFill>
                <a:latin typeface="Times New Roman" panose="02020603050405020304" pitchFamily="18" charset="0"/>
                <a:ea typeface="微软雅黑" panose="020B0503020204020204" pitchFamily="34" charset="-122"/>
              </a:rPr>
              <a:t>）</a:t>
            </a:r>
            <a:endParaRPr lang="zh-CN" altLang="en-US" dirty="0">
              <a:latin typeface="Times New Roman" panose="02020603050405020304" pitchFamily="18" charset="0"/>
              <a:ea typeface="微软雅黑" panose="020B0503020204020204" pitchFamily="34" charset="-122"/>
            </a:endParaRPr>
          </a:p>
        </p:txBody>
      </p:sp>
      <p:pic>
        <p:nvPicPr>
          <p:cNvPr id="4098" name="Picture 2" descr="C:\Users\Liming\AppData\Local\Temp\msohtmlclip1\02\clip_image001.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286" y="1536339"/>
            <a:ext cx="6984776" cy="5205029"/>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Account(300) &#10;Pay(307) &#10;51c34f8„_ &#10;8c5@517._ &#10;268c14D _ &#10;42u47c_ _ &#10;fid34d,1._ &#10;-a27±32.. &#10;45u57.__ &#10;7f12b4b. &#10;8eg146.. &#10;d8cg155„ &#10;774860.__ &#10;36a5a15 &#10;74174%. &#10;741810m. &#10;813364c.__ &#10;404173 _ &#10;e7b7cb__ &#10;d3b414._ &#10;4d751g„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211" y="1522548"/>
            <a:ext cx="11703048" cy="5218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54332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20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4100"/>
                                        </p:tgtEl>
                                        <p:attrNameLst>
                                          <p:attrName>style.visibility</p:attrName>
                                        </p:attrNameLst>
                                      </p:cBhvr>
                                      <p:to>
                                        <p:strVal val="visible"/>
                                      </p:to>
                                    </p:set>
                                    <p:anim calcmode="lin" valueType="num">
                                      <p:cBhvr>
                                        <p:cTn id="12" dur="500" fill="hold"/>
                                        <p:tgtEl>
                                          <p:spTgt spid="4100"/>
                                        </p:tgtEl>
                                        <p:attrNameLst>
                                          <p:attrName>ppt_w</p:attrName>
                                        </p:attrNameLst>
                                      </p:cBhvr>
                                      <p:tavLst>
                                        <p:tav tm="0">
                                          <p:val>
                                            <p:fltVal val="0"/>
                                          </p:val>
                                        </p:tav>
                                        <p:tav tm="100000">
                                          <p:val>
                                            <p:strVal val="#ppt_w"/>
                                          </p:val>
                                        </p:tav>
                                      </p:tavLst>
                                    </p:anim>
                                    <p:anim calcmode="lin" valueType="num">
                                      <p:cBhvr>
                                        <p:cTn id="13" dur="500" fill="hold"/>
                                        <p:tgtEl>
                                          <p:spTgt spid="4100"/>
                                        </p:tgtEl>
                                        <p:attrNameLst>
                                          <p:attrName>ppt_h</p:attrName>
                                        </p:attrNameLst>
                                      </p:cBhvr>
                                      <p:tavLst>
                                        <p:tav tm="0">
                                          <p:val>
                                            <p:fltVal val="0"/>
                                          </p:val>
                                        </p:tav>
                                        <p:tav tm="100000">
                                          <p:val>
                                            <p:strVal val="#ppt_h"/>
                                          </p:val>
                                        </p:tav>
                                      </p:tavLst>
                                    </p:anim>
                                    <p:animEffect transition="in" filter="fade">
                                      <p:cBhvr>
                                        <p:cTn id="14" dur="500"/>
                                        <p:tgtEl>
                                          <p:spTgt spid="4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图片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5" y="0"/>
            <a:ext cx="12192000" cy="6858000"/>
          </a:xfrm>
          <a:prstGeom prst="rect">
            <a:avLst/>
          </a:prstGeom>
        </p:spPr>
      </p:pic>
      <p:sp>
        <p:nvSpPr>
          <p:cNvPr id="59" name="TextBox 58"/>
          <p:cNvSpPr txBox="1"/>
          <p:nvPr/>
        </p:nvSpPr>
        <p:spPr>
          <a:xfrm>
            <a:off x="5377507" y="1115452"/>
            <a:ext cx="1476879" cy="369332"/>
          </a:xfrm>
          <a:prstGeom prst="rect">
            <a:avLst/>
          </a:prstGeom>
          <a:noFill/>
        </p:spPr>
        <p:txBody>
          <a:bodyPr wrap="none" rtlCol="0">
            <a:spAutoFit/>
          </a:bodyPr>
          <a:lstStyle/>
          <a:p>
            <a:r>
              <a:rPr lang="en-US" altLang="zh-CN" b="1" dirty="0" smtClean="0">
                <a:solidFill>
                  <a:schemeClr val="accent5">
                    <a:lumMod val="60000"/>
                    <a:lumOff val="40000"/>
                  </a:schemeClr>
                </a:solidFill>
                <a:latin typeface="微软雅黑" pitchFamily="34" charset="-122"/>
                <a:ea typeface="微软雅黑" pitchFamily="34" charset="-122"/>
              </a:rPr>
              <a:t>CONTENTS</a:t>
            </a:r>
            <a:endParaRPr lang="zh-CN" altLang="en-US" b="1" dirty="0">
              <a:solidFill>
                <a:schemeClr val="accent5">
                  <a:lumMod val="60000"/>
                  <a:lumOff val="40000"/>
                </a:schemeClr>
              </a:solidFill>
              <a:latin typeface="微软雅黑" pitchFamily="34" charset="-122"/>
              <a:ea typeface="微软雅黑" pitchFamily="34" charset="-122"/>
            </a:endParaRPr>
          </a:p>
        </p:txBody>
      </p:sp>
      <p:sp>
        <p:nvSpPr>
          <p:cNvPr id="60" name="Freeform 5"/>
          <p:cNvSpPr>
            <a:spLocks/>
          </p:cNvSpPr>
          <p:nvPr/>
        </p:nvSpPr>
        <p:spPr bwMode="auto">
          <a:xfrm>
            <a:off x="4832905" y="0"/>
            <a:ext cx="2529366" cy="1070672"/>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solidFill>
                <a:srgbClr val="31859C"/>
              </a:solidFill>
            </a:endParaRPr>
          </a:p>
        </p:txBody>
      </p:sp>
      <p:sp>
        <p:nvSpPr>
          <p:cNvPr id="61" name="TextBox 60"/>
          <p:cNvSpPr txBox="1"/>
          <p:nvPr/>
        </p:nvSpPr>
        <p:spPr>
          <a:xfrm>
            <a:off x="5340497" y="260648"/>
            <a:ext cx="1481496" cy="769441"/>
          </a:xfrm>
          <a:prstGeom prst="rect">
            <a:avLst/>
          </a:prstGeom>
          <a:noFill/>
        </p:spPr>
        <p:txBody>
          <a:bodyPr wrap="none" rtlCol="0">
            <a:spAutoFit/>
          </a:bodyPr>
          <a:lstStyle/>
          <a:p>
            <a:pPr algn="ctr"/>
            <a:r>
              <a:rPr lang="zh-CN" altLang="en-US" sz="4400" b="1" dirty="0" smtClean="0">
                <a:solidFill>
                  <a:schemeClr val="accent5">
                    <a:lumMod val="60000"/>
                    <a:lumOff val="40000"/>
                  </a:schemeClr>
                </a:solidFill>
                <a:latin typeface="微软雅黑" pitchFamily="34" charset="-122"/>
                <a:ea typeface="微软雅黑" pitchFamily="34" charset="-122"/>
              </a:rPr>
              <a:t>目 录</a:t>
            </a:r>
            <a:endParaRPr lang="zh-CN" altLang="en-US" sz="4400" b="1" dirty="0">
              <a:solidFill>
                <a:schemeClr val="accent5">
                  <a:lumMod val="60000"/>
                  <a:lumOff val="40000"/>
                </a:schemeClr>
              </a:solidFill>
              <a:latin typeface="微软雅黑" pitchFamily="34" charset="-122"/>
              <a:ea typeface="微软雅黑" pitchFamily="34" charset="-122"/>
            </a:endParaRPr>
          </a:p>
        </p:txBody>
      </p:sp>
      <p:sp>
        <p:nvSpPr>
          <p:cNvPr id="62" name="Freeform 5"/>
          <p:cNvSpPr>
            <a:spLocks/>
          </p:cNvSpPr>
          <p:nvPr/>
        </p:nvSpPr>
        <p:spPr bwMode="auto">
          <a:xfrm>
            <a:off x="1889261"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5"/>
          <p:cNvSpPr>
            <a:spLocks/>
          </p:cNvSpPr>
          <p:nvPr/>
        </p:nvSpPr>
        <p:spPr bwMode="auto">
          <a:xfrm>
            <a:off x="3682505"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5"/>
          <p:cNvSpPr>
            <a:spLocks/>
          </p:cNvSpPr>
          <p:nvPr/>
        </p:nvSpPr>
        <p:spPr bwMode="auto">
          <a:xfrm>
            <a:off x="5457799"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5"/>
          <p:cNvSpPr>
            <a:spLocks/>
          </p:cNvSpPr>
          <p:nvPr/>
        </p:nvSpPr>
        <p:spPr bwMode="auto">
          <a:xfrm>
            <a:off x="7217853"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50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5"/>
          <p:cNvSpPr>
            <a:spLocks/>
          </p:cNvSpPr>
          <p:nvPr/>
        </p:nvSpPr>
        <p:spPr bwMode="auto">
          <a:xfrm>
            <a:off x="8946045" y="2996952"/>
            <a:ext cx="1328006" cy="1197348"/>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126"/>
          <p:cNvSpPr>
            <a:spLocks noChangeAspect="1" noEditPoints="1"/>
          </p:cNvSpPr>
          <p:nvPr/>
        </p:nvSpPr>
        <p:spPr bwMode="auto">
          <a:xfrm>
            <a:off x="2319973" y="3312537"/>
            <a:ext cx="452469" cy="566177"/>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68" name="Freeform 261"/>
          <p:cNvSpPr>
            <a:spLocks/>
          </p:cNvSpPr>
          <p:nvPr/>
        </p:nvSpPr>
        <p:spPr bwMode="auto">
          <a:xfrm>
            <a:off x="4036580" y="3345644"/>
            <a:ext cx="619856" cy="619856"/>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endParaRPr>
          </a:p>
        </p:txBody>
      </p:sp>
      <p:grpSp>
        <p:nvGrpSpPr>
          <p:cNvPr id="69" name="组合 68"/>
          <p:cNvGrpSpPr>
            <a:grpSpLocks noChangeAspect="1"/>
          </p:cNvGrpSpPr>
          <p:nvPr/>
        </p:nvGrpSpPr>
        <p:grpSpPr>
          <a:xfrm>
            <a:off x="5805530" y="3324324"/>
            <a:ext cx="632543" cy="542603"/>
            <a:chOff x="5084763" y="971548"/>
            <a:chExt cx="323865" cy="277813"/>
          </a:xfrm>
          <a:solidFill>
            <a:schemeClr val="accent5">
              <a:lumMod val="60000"/>
              <a:lumOff val="40000"/>
            </a:schemeClr>
          </a:solidFill>
        </p:grpSpPr>
        <p:sp>
          <p:nvSpPr>
            <p:cNvPr id="70" name="Freeform 301"/>
            <p:cNvSpPr>
              <a:spLocks noEditPoints="1"/>
            </p:cNvSpPr>
            <p:nvPr/>
          </p:nvSpPr>
          <p:spPr bwMode="auto">
            <a:xfrm>
              <a:off x="5191140" y="1031873"/>
              <a:ext cx="217488" cy="217488"/>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1" name="Freeform 302"/>
            <p:cNvSpPr>
              <a:spLocks noEditPoints="1"/>
            </p:cNvSpPr>
            <p:nvPr/>
          </p:nvSpPr>
          <p:spPr bwMode="auto">
            <a:xfrm>
              <a:off x="5084781" y="971548"/>
              <a:ext cx="139701" cy="139700"/>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sp>
          <p:nvSpPr>
            <p:cNvPr id="72" name="Freeform 303"/>
            <p:cNvSpPr>
              <a:spLocks noEditPoints="1"/>
            </p:cNvSpPr>
            <p:nvPr/>
          </p:nvSpPr>
          <p:spPr bwMode="auto">
            <a:xfrm>
              <a:off x="5084763" y="1111250"/>
              <a:ext cx="109538" cy="104775"/>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34495E"/>
                </a:solidFill>
              </a:endParaRPr>
            </a:p>
          </p:txBody>
        </p:sp>
      </p:grpSp>
      <p:sp>
        <p:nvSpPr>
          <p:cNvPr id="73" name="Freeform 9"/>
          <p:cNvSpPr>
            <a:spLocks noEditPoints="1"/>
          </p:cNvSpPr>
          <p:nvPr/>
        </p:nvSpPr>
        <p:spPr bwMode="auto">
          <a:xfrm rot="19469485">
            <a:off x="7569286" y="3263445"/>
            <a:ext cx="626398" cy="667465"/>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rgbClr val="34495E"/>
              </a:solidFill>
            </a:endParaRPr>
          </a:p>
        </p:txBody>
      </p:sp>
      <p:sp>
        <p:nvSpPr>
          <p:cNvPr id="74" name="Freeform 206"/>
          <p:cNvSpPr>
            <a:spLocks noChangeAspect="1" noEditPoints="1"/>
          </p:cNvSpPr>
          <p:nvPr/>
        </p:nvSpPr>
        <p:spPr bwMode="auto">
          <a:xfrm>
            <a:off x="9378078" y="3299323"/>
            <a:ext cx="463940" cy="560806"/>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75" name="矩形 74"/>
          <p:cNvSpPr/>
          <p:nvPr/>
        </p:nvSpPr>
        <p:spPr>
          <a:xfrm>
            <a:off x="2016079" y="4270669"/>
            <a:ext cx="1140056" cy="1063881"/>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01</a:t>
            </a:r>
          </a:p>
          <a:p>
            <a:pPr algn="ctr">
              <a:spcBef>
                <a:spcPts val="500"/>
              </a:spcBef>
              <a:spcAft>
                <a:spcPts val="0"/>
              </a:spcAft>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背景</a:t>
            </a:r>
            <a:endParaRPr lang="en-US" altLang="zh-CN"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spcAft>
                <a:spcPts val="0"/>
              </a:spcAft>
              <a:defRPr/>
            </a:pP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Background</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6" name="矩形 75"/>
          <p:cNvSpPr/>
          <p:nvPr/>
        </p:nvSpPr>
        <p:spPr>
          <a:xfrm>
            <a:off x="3848076" y="4301447"/>
            <a:ext cx="984179" cy="999761"/>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02</a:t>
            </a:r>
          </a:p>
          <a:p>
            <a:pPr algn="ctr">
              <a:spcBef>
                <a:spcPts val="500"/>
              </a:spcBef>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模型</a:t>
            </a:r>
          </a:p>
          <a:p>
            <a:pPr algn="ctr">
              <a:defRPr/>
            </a:pP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Model</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7" name="矩形 76"/>
          <p:cNvSpPr/>
          <p:nvPr/>
        </p:nvSpPr>
        <p:spPr>
          <a:xfrm>
            <a:off x="5388183" y="4301447"/>
            <a:ext cx="1457450" cy="999761"/>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03</a:t>
            </a:r>
          </a:p>
          <a:p>
            <a:pPr algn="ctr">
              <a:spcBef>
                <a:spcPts val="500"/>
              </a:spcBef>
              <a:defRPr/>
            </a:pPr>
            <a:r>
              <a:rPr lang="zh-CN" altLang="en-US"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实现</a:t>
            </a:r>
            <a:endPar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defRPr/>
            </a:pPr>
            <a:r>
              <a:rPr lang="en-US"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 </a:t>
            </a: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Implementation</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8" name="矩形 77"/>
          <p:cNvSpPr/>
          <p:nvPr/>
        </p:nvSpPr>
        <p:spPr>
          <a:xfrm>
            <a:off x="7325375" y="4301447"/>
            <a:ext cx="1210588" cy="1063881"/>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04</a:t>
            </a:r>
          </a:p>
          <a:p>
            <a:pPr algn="ctr">
              <a:spcBef>
                <a:spcPts val="500"/>
              </a:spcBef>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结果展示</a:t>
            </a:r>
            <a:endParaRPr lang="en-US" altLang="zh-CN"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Bef>
                <a:spcPts val="500"/>
              </a:spcBef>
              <a:defRPr/>
            </a:pPr>
            <a:r>
              <a:rPr lang="en-US" altLang="zh-CN" sz="1400" dirty="0" smtClean="0">
                <a:solidFill>
                  <a:schemeClr val="accent5">
                    <a:lumMod val="60000"/>
                    <a:lumOff val="40000"/>
                  </a:schemeClr>
                </a:solidFill>
                <a:latin typeface="Arial" panose="020B0604020202020204" pitchFamily="34" charset="0"/>
              </a:rPr>
              <a:t>Result</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79" name="矩形 78"/>
          <p:cNvSpPr/>
          <p:nvPr/>
        </p:nvSpPr>
        <p:spPr>
          <a:xfrm>
            <a:off x="9212011" y="4301447"/>
            <a:ext cx="984179" cy="999761"/>
          </a:xfrm>
          <a:prstGeom prst="rect">
            <a:avLst/>
          </a:prstGeom>
        </p:spPr>
        <p:txBody>
          <a:bodyPr wrap="none">
            <a:spAutoFit/>
          </a:bodyPr>
          <a:lstStyle/>
          <a:p>
            <a:pPr algn="ctr">
              <a:lnSpc>
                <a:spcPct val="130000"/>
              </a:lnSpc>
              <a:spcAft>
                <a:spcPts val="0"/>
              </a:spcAft>
              <a:defRPr/>
            </a:pPr>
            <a:r>
              <a:rPr lang="en-US" altLang="zh-CN" sz="1600"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PART 05</a:t>
            </a:r>
          </a:p>
          <a:p>
            <a:pPr algn="ctr">
              <a:spcBef>
                <a:spcPts val="500"/>
              </a:spcBef>
              <a:spcAft>
                <a:spcPts val="0"/>
              </a:spcAft>
              <a:defRPr/>
            </a:pPr>
            <a:r>
              <a:rPr lang="zh-CN" altLang="en-US" sz="2000" b="1" kern="100" dirty="0" smtClean="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rPr>
              <a:t>总结</a:t>
            </a:r>
            <a:endParaRPr lang="en-US" altLang="zh-CN" sz="2000" b="1" kern="100" dirty="0">
              <a:solidFill>
                <a:schemeClr val="accent5">
                  <a:lumMod val="60000"/>
                  <a:lumOff val="40000"/>
                </a:schemeClr>
              </a:solidFill>
              <a:latin typeface="微软雅黑" panose="020B0503020204020204" pitchFamily="34" charset="-122"/>
              <a:ea typeface="微软雅黑" panose="020B0503020204020204" pitchFamily="34" charset="-122"/>
              <a:cs typeface="Times New Roman" panose="02020603050405020304" pitchFamily="18" charset="0"/>
            </a:endParaRPr>
          </a:p>
          <a:p>
            <a:pPr algn="ctr">
              <a:spcAft>
                <a:spcPts val="0"/>
              </a:spcAft>
              <a:defRPr/>
            </a:pPr>
            <a:r>
              <a:rPr lang="en-US" altLang="zh-CN" sz="14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Summary</a:t>
            </a:r>
            <a:endParaRPr lang="zh-CN" altLang="zh-CN" sz="14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26" name="TextBox 2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extLst>
      <p:ext uri="{BB962C8B-B14F-4D97-AF65-F5344CB8AC3E}">
        <p14:creationId xmlns:p14="http://schemas.microsoft.com/office/powerpoint/2010/main" val="40266176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par>
                                <p:cTn id="10" presetID="53" presetClass="entr" presetSubtype="16" fill="hold" grpId="0" nodeType="withEffect">
                                  <p:stCondLst>
                                    <p:cond delay="500"/>
                                  </p:stCondLst>
                                  <p:childTnLst>
                                    <p:set>
                                      <p:cBhvr>
                                        <p:cTn id="11" dur="1" fill="hold">
                                          <p:stCondLst>
                                            <p:cond delay="0"/>
                                          </p:stCondLst>
                                        </p:cTn>
                                        <p:tgtEl>
                                          <p:spTgt spid="61"/>
                                        </p:tgtEl>
                                        <p:attrNameLst>
                                          <p:attrName>style.visibility</p:attrName>
                                        </p:attrNameLst>
                                      </p:cBhvr>
                                      <p:to>
                                        <p:strVal val="visible"/>
                                      </p:to>
                                    </p:set>
                                    <p:anim calcmode="lin" valueType="num">
                                      <p:cBhvr>
                                        <p:cTn id="12" dur="500" fill="hold"/>
                                        <p:tgtEl>
                                          <p:spTgt spid="61"/>
                                        </p:tgtEl>
                                        <p:attrNameLst>
                                          <p:attrName>ppt_w</p:attrName>
                                        </p:attrNameLst>
                                      </p:cBhvr>
                                      <p:tavLst>
                                        <p:tav tm="0">
                                          <p:val>
                                            <p:fltVal val="0"/>
                                          </p:val>
                                        </p:tav>
                                        <p:tav tm="100000">
                                          <p:val>
                                            <p:strVal val="#ppt_w"/>
                                          </p:val>
                                        </p:tav>
                                      </p:tavLst>
                                    </p:anim>
                                    <p:anim calcmode="lin" valueType="num">
                                      <p:cBhvr>
                                        <p:cTn id="13" dur="500" fill="hold"/>
                                        <p:tgtEl>
                                          <p:spTgt spid="61"/>
                                        </p:tgtEl>
                                        <p:attrNameLst>
                                          <p:attrName>ppt_h</p:attrName>
                                        </p:attrNameLst>
                                      </p:cBhvr>
                                      <p:tavLst>
                                        <p:tav tm="0">
                                          <p:val>
                                            <p:fltVal val="0"/>
                                          </p:val>
                                        </p:tav>
                                        <p:tav tm="100000">
                                          <p:val>
                                            <p:strVal val="#ppt_h"/>
                                          </p:val>
                                        </p:tav>
                                      </p:tavLst>
                                    </p:anim>
                                    <p:animEffect transition="in" filter="fade">
                                      <p:cBhvr>
                                        <p:cTn id="14" dur="500"/>
                                        <p:tgtEl>
                                          <p:spTgt spid="61"/>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59"/>
                                        </p:tgtEl>
                                        <p:attrNameLst>
                                          <p:attrName>style.visibility</p:attrName>
                                        </p:attrNameLst>
                                      </p:cBhvr>
                                      <p:to>
                                        <p:strVal val="visible"/>
                                      </p:to>
                                    </p:set>
                                    <p:anim calcmode="lin" valueType="num">
                                      <p:cBhvr>
                                        <p:cTn id="17" dur="500" fill="hold"/>
                                        <p:tgtEl>
                                          <p:spTgt spid="59"/>
                                        </p:tgtEl>
                                        <p:attrNameLst>
                                          <p:attrName>ppt_w</p:attrName>
                                        </p:attrNameLst>
                                      </p:cBhvr>
                                      <p:tavLst>
                                        <p:tav tm="0">
                                          <p:val>
                                            <p:fltVal val="0"/>
                                          </p:val>
                                        </p:tav>
                                        <p:tav tm="100000">
                                          <p:val>
                                            <p:strVal val="#ppt_w"/>
                                          </p:val>
                                        </p:tav>
                                      </p:tavLst>
                                    </p:anim>
                                    <p:anim calcmode="lin" valueType="num">
                                      <p:cBhvr>
                                        <p:cTn id="18" dur="500" fill="hold"/>
                                        <p:tgtEl>
                                          <p:spTgt spid="59"/>
                                        </p:tgtEl>
                                        <p:attrNameLst>
                                          <p:attrName>ppt_h</p:attrName>
                                        </p:attrNameLst>
                                      </p:cBhvr>
                                      <p:tavLst>
                                        <p:tav tm="0">
                                          <p:val>
                                            <p:fltVal val="0"/>
                                          </p:val>
                                        </p:tav>
                                        <p:tav tm="100000">
                                          <p:val>
                                            <p:strVal val="#ppt_h"/>
                                          </p:val>
                                        </p:tav>
                                      </p:tavLst>
                                    </p:anim>
                                    <p:animEffect transition="in" filter="fade">
                                      <p:cBhvr>
                                        <p:cTn id="19" dur="500"/>
                                        <p:tgtEl>
                                          <p:spTgt spid="59"/>
                                        </p:tgtEl>
                                      </p:cBhvr>
                                    </p:animEffect>
                                  </p:childTnLst>
                                </p:cTn>
                              </p:par>
                              <p:par>
                                <p:cTn id="20" presetID="53" presetClass="entr" presetSubtype="528" fill="hold" grpId="0" nodeType="withEffect">
                                  <p:stCondLst>
                                    <p:cond delay="1000"/>
                                  </p:stCondLst>
                                  <p:childTnLst>
                                    <p:set>
                                      <p:cBhvr>
                                        <p:cTn id="21" dur="1" fill="hold">
                                          <p:stCondLst>
                                            <p:cond delay="0"/>
                                          </p:stCondLst>
                                        </p:cTn>
                                        <p:tgtEl>
                                          <p:spTgt spid="62"/>
                                        </p:tgtEl>
                                        <p:attrNameLst>
                                          <p:attrName>style.visibility</p:attrName>
                                        </p:attrNameLst>
                                      </p:cBhvr>
                                      <p:to>
                                        <p:strVal val="visible"/>
                                      </p:to>
                                    </p:set>
                                    <p:anim calcmode="lin" valueType="num">
                                      <p:cBhvr>
                                        <p:cTn id="22" dur="500" fill="hold"/>
                                        <p:tgtEl>
                                          <p:spTgt spid="62"/>
                                        </p:tgtEl>
                                        <p:attrNameLst>
                                          <p:attrName>ppt_w</p:attrName>
                                        </p:attrNameLst>
                                      </p:cBhvr>
                                      <p:tavLst>
                                        <p:tav tm="0">
                                          <p:val>
                                            <p:fltVal val="0"/>
                                          </p:val>
                                        </p:tav>
                                        <p:tav tm="100000">
                                          <p:val>
                                            <p:strVal val="#ppt_w"/>
                                          </p:val>
                                        </p:tav>
                                      </p:tavLst>
                                    </p:anim>
                                    <p:anim calcmode="lin" valueType="num">
                                      <p:cBhvr>
                                        <p:cTn id="23" dur="500" fill="hold"/>
                                        <p:tgtEl>
                                          <p:spTgt spid="62"/>
                                        </p:tgtEl>
                                        <p:attrNameLst>
                                          <p:attrName>ppt_h</p:attrName>
                                        </p:attrNameLst>
                                      </p:cBhvr>
                                      <p:tavLst>
                                        <p:tav tm="0">
                                          <p:val>
                                            <p:fltVal val="0"/>
                                          </p:val>
                                        </p:tav>
                                        <p:tav tm="100000">
                                          <p:val>
                                            <p:strVal val="#ppt_h"/>
                                          </p:val>
                                        </p:tav>
                                      </p:tavLst>
                                    </p:anim>
                                    <p:animEffect transition="in" filter="fade">
                                      <p:cBhvr>
                                        <p:cTn id="24" dur="500"/>
                                        <p:tgtEl>
                                          <p:spTgt spid="62"/>
                                        </p:tgtEl>
                                      </p:cBhvr>
                                    </p:animEffect>
                                    <p:anim calcmode="lin" valueType="num">
                                      <p:cBhvr>
                                        <p:cTn id="25" dur="500" fill="hold"/>
                                        <p:tgtEl>
                                          <p:spTgt spid="62"/>
                                        </p:tgtEl>
                                        <p:attrNameLst>
                                          <p:attrName>ppt_x</p:attrName>
                                        </p:attrNameLst>
                                      </p:cBhvr>
                                      <p:tavLst>
                                        <p:tav tm="0">
                                          <p:val>
                                            <p:fltVal val="0.5"/>
                                          </p:val>
                                        </p:tav>
                                        <p:tav tm="100000">
                                          <p:val>
                                            <p:strVal val="#ppt_x"/>
                                          </p:val>
                                        </p:tav>
                                      </p:tavLst>
                                    </p:anim>
                                    <p:anim calcmode="lin" valueType="num">
                                      <p:cBhvr>
                                        <p:cTn id="26" dur="500" fill="hold"/>
                                        <p:tgtEl>
                                          <p:spTgt spid="62"/>
                                        </p:tgtEl>
                                        <p:attrNameLst>
                                          <p:attrName>ppt_y</p:attrName>
                                        </p:attrNameLst>
                                      </p:cBhvr>
                                      <p:tavLst>
                                        <p:tav tm="0">
                                          <p:val>
                                            <p:fltVal val="0.5"/>
                                          </p:val>
                                        </p:tav>
                                        <p:tav tm="100000">
                                          <p:val>
                                            <p:strVal val="#ppt_y"/>
                                          </p:val>
                                        </p:tav>
                                      </p:tavLst>
                                    </p:anim>
                                  </p:childTnLst>
                                </p:cTn>
                              </p:par>
                              <p:par>
                                <p:cTn id="27" presetID="53" presetClass="entr" presetSubtype="528" fill="hold" grpId="0" nodeType="withEffect">
                                  <p:stCondLst>
                                    <p:cond delay="100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Effect transition="in" filter="fade">
                                      <p:cBhvr>
                                        <p:cTn id="31" dur="500"/>
                                        <p:tgtEl>
                                          <p:spTgt spid="63"/>
                                        </p:tgtEl>
                                      </p:cBhvr>
                                    </p:animEffect>
                                    <p:anim calcmode="lin" valueType="num">
                                      <p:cBhvr>
                                        <p:cTn id="32" dur="500" fill="hold"/>
                                        <p:tgtEl>
                                          <p:spTgt spid="63"/>
                                        </p:tgtEl>
                                        <p:attrNameLst>
                                          <p:attrName>ppt_x</p:attrName>
                                        </p:attrNameLst>
                                      </p:cBhvr>
                                      <p:tavLst>
                                        <p:tav tm="0">
                                          <p:val>
                                            <p:fltVal val="0.5"/>
                                          </p:val>
                                        </p:tav>
                                        <p:tav tm="100000">
                                          <p:val>
                                            <p:strVal val="#ppt_x"/>
                                          </p:val>
                                        </p:tav>
                                      </p:tavLst>
                                    </p:anim>
                                    <p:anim calcmode="lin" valueType="num">
                                      <p:cBhvr>
                                        <p:cTn id="33" dur="500" fill="hold"/>
                                        <p:tgtEl>
                                          <p:spTgt spid="63"/>
                                        </p:tgtEl>
                                        <p:attrNameLst>
                                          <p:attrName>ppt_y</p:attrName>
                                        </p:attrNameLst>
                                      </p:cBhvr>
                                      <p:tavLst>
                                        <p:tav tm="0">
                                          <p:val>
                                            <p:fltVal val="0.5"/>
                                          </p:val>
                                        </p:tav>
                                        <p:tav tm="100000">
                                          <p:val>
                                            <p:strVal val="#ppt_y"/>
                                          </p:val>
                                        </p:tav>
                                      </p:tavLst>
                                    </p:anim>
                                  </p:childTnLst>
                                </p:cTn>
                              </p:par>
                              <p:par>
                                <p:cTn id="34" presetID="53" presetClass="entr" presetSubtype="528" fill="hold" grpId="0" nodeType="withEffect">
                                  <p:stCondLst>
                                    <p:cond delay="1000"/>
                                  </p:stCondLst>
                                  <p:childTnLst>
                                    <p:set>
                                      <p:cBhvr>
                                        <p:cTn id="35" dur="1" fill="hold">
                                          <p:stCondLst>
                                            <p:cond delay="0"/>
                                          </p:stCondLst>
                                        </p:cTn>
                                        <p:tgtEl>
                                          <p:spTgt spid="64"/>
                                        </p:tgtEl>
                                        <p:attrNameLst>
                                          <p:attrName>style.visibility</p:attrName>
                                        </p:attrNameLst>
                                      </p:cBhvr>
                                      <p:to>
                                        <p:strVal val="visible"/>
                                      </p:to>
                                    </p:set>
                                    <p:anim calcmode="lin" valueType="num">
                                      <p:cBhvr>
                                        <p:cTn id="36" dur="500" fill="hold"/>
                                        <p:tgtEl>
                                          <p:spTgt spid="64"/>
                                        </p:tgtEl>
                                        <p:attrNameLst>
                                          <p:attrName>ppt_w</p:attrName>
                                        </p:attrNameLst>
                                      </p:cBhvr>
                                      <p:tavLst>
                                        <p:tav tm="0">
                                          <p:val>
                                            <p:fltVal val="0"/>
                                          </p:val>
                                        </p:tav>
                                        <p:tav tm="100000">
                                          <p:val>
                                            <p:strVal val="#ppt_w"/>
                                          </p:val>
                                        </p:tav>
                                      </p:tavLst>
                                    </p:anim>
                                    <p:anim calcmode="lin" valueType="num">
                                      <p:cBhvr>
                                        <p:cTn id="37" dur="500" fill="hold"/>
                                        <p:tgtEl>
                                          <p:spTgt spid="64"/>
                                        </p:tgtEl>
                                        <p:attrNameLst>
                                          <p:attrName>ppt_h</p:attrName>
                                        </p:attrNameLst>
                                      </p:cBhvr>
                                      <p:tavLst>
                                        <p:tav tm="0">
                                          <p:val>
                                            <p:fltVal val="0"/>
                                          </p:val>
                                        </p:tav>
                                        <p:tav tm="100000">
                                          <p:val>
                                            <p:strVal val="#ppt_h"/>
                                          </p:val>
                                        </p:tav>
                                      </p:tavLst>
                                    </p:anim>
                                    <p:animEffect transition="in" filter="fade">
                                      <p:cBhvr>
                                        <p:cTn id="38" dur="500"/>
                                        <p:tgtEl>
                                          <p:spTgt spid="64"/>
                                        </p:tgtEl>
                                      </p:cBhvr>
                                    </p:animEffect>
                                    <p:anim calcmode="lin" valueType="num">
                                      <p:cBhvr>
                                        <p:cTn id="39" dur="500" fill="hold"/>
                                        <p:tgtEl>
                                          <p:spTgt spid="64"/>
                                        </p:tgtEl>
                                        <p:attrNameLst>
                                          <p:attrName>ppt_x</p:attrName>
                                        </p:attrNameLst>
                                      </p:cBhvr>
                                      <p:tavLst>
                                        <p:tav tm="0">
                                          <p:val>
                                            <p:fltVal val="0.5"/>
                                          </p:val>
                                        </p:tav>
                                        <p:tav tm="100000">
                                          <p:val>
                                            <p:strVal val="#ppt_x"/>
                                          </p:val>
                                        </p:tav>
                                      </p:tavLst>
                                    </p:anim>
                                    <p:anim calcmode="lin" valueType="num">
                                      <p:cBhvr>
                                        <p:cTn id="40" dur="500" fill="hold"/>
                                        <p:tgtEl>
                                          <p:spTgt spid="64"/>
                                        </p:tgtEl>
                                        <p:attrNameLst>
                                          <p:attrName>ppt_y</p:attrName>
                                        </p:attrNameLst>
                                      </p:cBhvr>
                                      <p:tavLst>
                                        <p:tav tm="0">
                                          <p:val>
                                            <p:fltVal val="0.5"/>
                                          </p:val>
                                        </p:tav>
                                        <p:tav tm="100000">
                                          <p:val>
                                            <p:strVal val="#ppt_y"/>
                                          </p:val>
                                        </p:tav>
                                      </p:tavLst>
                                    </p:anim>
                                  </p:childTnLst>
                                </p:cTn>
                              </p:par>
                              <p:par>
                                <p:cTn id="41" presetID="53" presetClass="entr" presetSubtype="528" fill="hold" grpId="0" nodeType="withEffect">
                                  <p:stCondLst>
                                    <p:cond delay="1000"/>
                                  </p:stCondLst>
                                  <p:childTnLst>
                                    <p:set>
                                      <p:cBhvr>
                                        <p:cTn id="42" dur="1" fill="hold">
                                          <p:stCondLst>
                                            <p:cond delay="0"/>
                                          </p:stCondLst>
                                        </p:cTn>
                                        <p:tgtEl>
                                          <p:spTgt spid="65"/>
                                        </p:tgtEl>
                                        <p:attrNameLst>
                                          <p:attrName>style.visibility</p:attrName>
                                        </p:attrNameLst>
                                      </p:cBhvr>
                                      <p:to>
                                        <p:strVal val="visible"/>
                                      </p:to>
                                    </p:set>
                                    <p:anim calcmode="lin" valueType="num">
                                      <p:cBhvr>
                                        <p:cTn id="43" dur="500" fill="hold"/>
                                        <p:tgtEl>
                                          <p:spTgt spid="65"/>
                                        </p:tgtEl>
                                        <p:attrNameLst>
                                          <p:attrName>ppt_w</p:attrName>
                                        </p:attrNameLst>
                                      </p:cBhvr>
                                      <p:tavLst>
                                        <p:tav tm="0">
                                          <p:val>
                                            <p:fltVal val="0"/>
                                          </p:val>
                                        </p:tav>
                                        <p:tav tm="100000">
                                          <p:val>
                                            <p:strVal val="#ppt_w"/>
                                          </p:val>
                                        </p:tav>
                                      </p:tavLst>
                                    </p:anim>
                                    <p:anim calcmode="lin" valueType="num">
                                      <p:cBhvr>
                                        <p:cTn id="44" dur="500" fill="hold"/>
                                        <p:tgtEl>
                                          <p:spTgt spid="65"/>
                                        </p:tgtEl>
                                        <p:attrNameLst>
                                          <p:attrName>ppt_h</p:attrName>
                                        </p:attrNameLst>
                                      </p:cBhvr>
                                      <p:tavLst>
                                        <p:tav tm="0">
                                          <p:val>
                                            <p:fltVal val="0"/>
                                          </p:val>
                                        </p:tav>
                                        <p:tav tm="100000">
                                          <p:val>
                                            <p:strVal val="#ppt_h"/>
                                          </p:val>
                                        </p:tav>
                                      </p:tavLst>
                                    </p:anim>
                                    <p:animEffect transition="in" filter="fade">
                                      <p:cBhvr>
                                        <p:cTn id="45" dur="500"/>
                                        <p:tgtEl>
                                          <p:spTgt spid="65"/>
                                        </p:tgtEl>
                                      </p:cBhvr>
                                    </p:animEffect>
                                    <p:anim calcmode="lin" valueType="num">
                                      <p:cBhvr>
                                        <p:cTn id="46" dur="500" fill="hold"/>
                                        <p:tgtEl>
                                          <p:spTgt spid="65"/>
                                        </p:tgtEl>
                                        <p:attrNameLst>
                                          <p:attrName>ppt_x</p:attrName>
                                        </p:attrNameLst>
                                      </p:cBhvr>
                                      <p:tavLst>
                                        <p:tav tm="0">
                                          <p:val>
                                            <p:fltVal val="0.5"/>
                                          </p:val>
                                        </p:tav>
                                        <p:tav tm="100000">
                                          <p:val>
                                            <p:strVal val="#ppt_x"/>
                                          </p:val>
                                        </p:tav>
                                      </p:tavLst>
                                    </p:anim>
                                    <p:anim calcmode="lin" valueType="num">
                                      <p:cBhvr>
                                        <p:cTn id="47" dur="500" fill="hold"/>
                                        <p:tgtEl>
                                          <p:spTgt spid="65"/>
                                        </p:tgtEl>
                                        <p:attrNameLst>
                                          <p:attrName>ppt_y</p:attrName>
                                        </p:attrNameLst>
                                      </p:cBhvr>
                                      <p:tavLst>
                                        <p:tav tm="0">
                                          <p:val>
                                            <p:fltVal val="0.5"/>
                                          </p:val>
                                        </p:tav>
                                        <p:tav tm="100000">
                                          <p:val>
                                            <p:strVal val="#ppt_y"/>
                                          </p:val>
                                        </p:tav>
                                      </p:tavLst>
                                    </p:anim>
                                  </p:childTnLst>
                                </p:cTn>
                              </p:par>
                              <p:par>
                                <p:cTn id="48" presetID="53" presetClass="entr" presetSubtype="528" fill="hold" grpId="0" nodeType="withEffect">
                                  <p:stCondLst>
                                    <p:cond delay="1000"/>
                                  </p:stCondLst>
                                  <p:childTnLst>
                                    <p:set>
                                      <p:cBhvr>
                                        <p:cTn id="49" dur="1" fill="hold">
                                          <p:stCondLst>
                                            <p:cond delay="0"/>
                                          </p:stCondLst>
                                        </p:cTn>
                                        <p:tgtEl>
                                          <p:spTgt spid="66"/>
                                        </p:tgtEl>
                                        <p:attrNameLst>
                                          <p:attrName>style.visibility</p:attrName>
                                        </p:attrNameLst>
                                      </p:cBhvr>
                                      <p:to>
                                        <p:strVal val="visible"/>
                                      </p:to>
                                    </p:set>
                                    <p:anim calcmode="lin" valueType="num">
                                      <p:cBhvr>
                                        <p:cTn id="50" dur="500" fill="hold"/>
                                        <p:tgtEl>
                                          <p:spTgt spid="66"/>
                                        </p:tgtEl>
                                        <p:attrNameLst>
                                          <p:attrName>ppt_w</p:attrName>
                                        </p:attrNameLst>
                                      </p:cBhvr>
                                      <p:tavLst>
                                        <p:tav tm="0">
                                          <p:val>
                                            <p:fltVal val="0"/>
                                          </p:val>
                                        </p:tav>
                                        <p:tav tm="100000">
                                          <p:val>
                                            <p:strVal val="#ppt_w"/>
                                          </p:val>
                                        </p:tav>
                                      </p:tavLst>
                                    </p:anim>
                                    <p:anim calcmode="lin" valueType="num">
                                      <p:cBhvr>
                                        <p:cTn id="51" dur="500" fill="hold"/>
                                        <p:tgtEl>
                                          <p:spTgt spid="66"/>
                                        </p:tgtEl>
                                        <p:attrNameLst>
                                          <p:attrName>ppt_h</p:attrName>
                                        </p:attrNameLst>
                                      </p:cBhvr>
                                      <p:tavLst>
                                        <p:tav tm="0">
                                          <p:val>
                                            <p:fltVal val="0"/>
                                          </p:val>
                                        </p:tav>
                                        <p:tav tm="100000">
                                          <p:val>
                                            <p:strVal val="#ppt_h"/>
                                          </p:val>
                                        </p:tav>
                                      </p:tavLst>
                                    </p:anim>
                                    <p:animEffect transition="in" filter="fade">
                                      <p:cBhvr>
                                        <p:cTn id="52" dur="500"/>
                                        <p:tgtEl>
                                          <p:spTgt spid="66"/>
                                        </p:tgtEl>
                                      </p:cBhvr>
                                    </p:animEffect>
                                    <p:anim calcmode="lin" valueType="num">
                                      <p:cBhvr>
                                        <p:cTn id="53" dur="500" fill="hold"/>
                                        <p:tgtEl>
                                          <p:spTgt spid="66"/>
                                        </p:tgtEl>
                                        <p:attrNameLst>
                                          <p:attrName>ppt_x</p:attrName>
                                        </p:attrNameLst>
                                      </p:cBhvr>
                                      <p:tavLst>
                                        <p:tav tm="0">
                                          <p:val>
                                            <p:fltVal val="0.5"/>
                                          </p:val>
                                        </p:tav>
                                        <p:tav tm="100000">
                                          <p:val>
                                            <p:strVal val="#ppt_x"/>
                                          </p:val>
                                        </p:tav>
                                      </p:tavLst>
                                    </p:anim>
                                    <p:anim calcmode="lin" valueType="num">
                                      <p:cBhvr>
                                        <p:cTn id="54" dur="500" fill="hold"/>
                                        <p:tgtEl>
                                          <p:spTgt spid="66"/>
                                        </p:tgtEl>
                                        <p:attrNameLst>
                                          <p:attrName>ppt_y</p:attrName>
                                        </p:attrNameLst>
                                      </p:cBhvr>
                                      <p:tavLst>
                                        <p:tav tm="0">
                                          <p:val>
                                            <p:fltVal val="0.5"/>
                                          </p:val>
                                        </p:tav>
                                        <p:tav tm="100000">
                                          <p:val>
                                            <p:strVal val="#ppt_y"/>
                                          </p:val>
                                        </p:tav>
                                      </p:tavLst>
                                    </p:anim>
                                  </p:childTnLst>
                                </p:cTn>
                              </p:par>
                              <p:par>
                                <p:cTn id="55" presetID="53" presetClass="entr" presetSubtype="16" fill="hold" grpId="0" nodeType="withEffect">
                                  <p:stCondLst>
                                    <p:cond delay="1500"/>
                                  </p:stCondLst>
                                  <p:childTnLst>
                                    <p:set>
                                      <p:cBhvr>
                                        <p:cTn id="56" dur="1" fill="hold">
                                          <p:stCondLst>
                                            <p:cond delay="0"/>
                                          </p:stCondLst>
                                        </p:cTn>
                                        <p:tgtEl>
                                          <p:spTgt spid="67"/>
                                        </p:tgtEl>
                                        <p:attrNameLst>
                                          <p:attrName>style.visibility</p:attrName>
                                        </p:attrNameLst>
                                      </p:cBhvr>
                                      <p:to>
                                        <p:strVal val="visible"/>
                                      </p:to>
                                    </p:set>
                                    <p:anim calcmode="lin" valueType="num">
                                      <p:cBhvr>
                                        <p:cTn id="57" dur="500" fill="hold"/>
                                        <p:tgtEl>
                                          <p:spTgt spid="67"/>
                                        </p:tgtEl>
                                        <p:attrNameLst>
                                          <p:attrName>ppt_w</p:attrName>
                                        </p:attrNameLst>
                                      </p:cBhvr>
                                      <p:tavLst>
                                        <p:tav tm="0">
                                          <p:val>
                                            <p:fltVal val="0"/>
                                          </p:val>
                                        </p:tav>
                                        <p:tav tm="100000">
                                          <p:val>
                                            <p:strVal val="#ppt_w"/>
                                          </p:val>
                                        </p:tav>
                                      </p:tavLst>
                                    </p:anim>
                                    <p:anim calcmode="lin" valueType="num">
                                      <p:cBhvr>
                                        <p:cTn id="58" dur="500" fill="hold"/>
                                        <p:tgtEl>
                                          <p:spTgt spid="67"/>
                                        </p:tgtEl>
                                        <p:attrNameLst>
                                          <p:attrName>ppt_h</p:attrName>
                                        </p:attrNameLst>
                                      </p:cBhvr>
                                      <p:tavLst>
                                        <p:tav tm="0">
                                          <p:val>
                                            <p:fltVal val="0"/>
                                          </p:val>
                                        </p:tav>
                                        <p:tav tm="100000">
                                          <p:val>
                                            <p:strVal val="#ppt_h"/>
                                          </p:val>
                                        </p:tav>
                                      </p:tavLst>
                                    </p:anim>
                                    <p:animEffect transition="in" filter="fade">
                                      <p:cBhvr>
                                        <p:cTn id="59" dur="500"/>
                                        <p:tgtEl>
                                          <p:spTgt spid="67"/>
                                        </p:tgtEl>
                                      </p:cBhvr>
                                    </p:animEffect>
                                  </p:childTnLst>
                                </p:cTn>
                              </p:par>
                              <p:par>
                                <p:cTn id="60" presetID="53" presetClass="entr" presetSubtype="16" fill="hold" grpId="0" nodeType="withEffect">
                                  <p:stCondLst>
                                    <p:cond delay="1500"/>
                                  </p:stCondLst>
                                  <p:childTnLst>
                                    <p:set>
                                      <p:cBhvr>
                                        <p:cTn id="61" dur="1" fill="hold">
                                          <p:stCondLst>
                                            <p:cond delay="0"/>
                                          </p:stCondLst>
                                        </p:cTn>
                                        <p:tgtEl>
                                          <p:spTgt spid="68"/>
                                        </p:tgtEl>
                                        <p:attrNameLst>
                                          <p:attrName>style.visibility</p:attrName>
                                        </p:attrNameLst>
                                      </p:cBhvr>
                                      <p:to>
                                        <p:strVal val="visible"/>
                                      </p:to>
                                    </p:set>
                                    <p:anim calcmode="lin" valueType="num">
                                      <p:cBhvr>
                                        <p:cTn id="62" dur="500" fill="hold"/>
                                        <p:tgtEl>
                                          <p:spTgt spid="68"/>
                                        </p:tgtEl>
                                        <p:attrNameLst>
                                          <p:attrName>ppt_w</p:attrName>
                                        </p:attrNameLst>
                                      </p:cBhvr>
                                      <p:tavLst>
                                        <p:tav tm="0">
                                          <p:val>
                                            <p:fltVal val="0"/>
                                          </p:val>
                                        </p:tav>
                                        <p:tav tm="100000">
                                          <p:val>
                                            <p:strVal val="#ppt_w"/>
                                          </p:val>
                                        </p:tav>
                                      </p:tavLst>
                                    </p:anim>
                                    <p:anim calcmode="lin" valueType="num">
                                      <p:cBhvr>
                                        <p:cTn id="63" dur="500" fill="hold"/>
                                        <p:tgtEl>
                                          <p:spTgt spid="68"/>
                                        </p:tgtEl>
                                        <p:attrNameLst>
                                          <p:attrName>ppt_h</p:attrName>
                                        </p:attrNameLst>
                                      </p:cBhvr>
                                      <p:tavLst>
                                        <p:tav tm="0">
                                          <p:val>
                                            <p:fltVal val="0"/>
                                          </p:val>
                                        </p:tav>
                                        <p:tav tm="100000">
                                          <p:val>
                                            <p:strVal val="#ppt_h"/>
                                          </p:val>
                                        </p:tav>
                                      </p:tavLst>
                                    </p:anim>
                                    <p:animEffect transition="in" filter="fade">
                                      <p:cBhvr>
                                        <p:cTn id="64" dur="500"/>
                                        <p:tgtEl>
                                          <p:spTgt spid="68"/>
                                        </p:tgtEl>
                                      </p:cBhvr>
                                    </p:animEffect>
                                  </p:childTnLst>
                                </p:cTn>
                              </p:par>
                              <p:par>
                                <p:cTn id="65" presetID="53" presetClass="entr" presetSubtype="16" fill="hold" nodeType="withEffect">
                                  <p:stCondLst>
                                    <p:cond delay="1500"/>
                                  </p:stCondLst>
                                  <p:childTnLst>
                                    <p:set>
                                      <p:cBhvr>
                                        <p:cTn id="66" dur="1" fill="hold">
                                          <p:stCondLst>
                                            <p:cond delay="0"/>
                                          </p:stCondLst>
                                        </p:cTn>
                                        <p:tgtEl>
                                          <p:spTgt spid="69"/>
                                        </p:tgtEl>
                                        <p:attrNameLst>
                                          <p:attrName>style.visibility</p:attrName>
                                        </p:attrNameLst>
                                      </p:cBhvr>
                                      <p:to>
                                        <p:strVal val="visible"/>
                                      </p:to>
                                    </p:set>
                                    <p:anim calcmode="lin" valueType="num">
                                      <p:cBhvr>
                                        <p:cTn id="67" dur="500" fill="hold"/>
                                        <p:tgtEl>
                                          <p:spTgt spid="69"/>
                                        </p:tgtEl>
                                        <p:attrNameLst>
                                          <p:attrName>ppt_w</p:attrName>
                                        </p:attrNameLst>
                                      </p:cBhvr>
                                      <p:tavLst>
                                        <p:tav tm="0">
                                          <p:val>
                                            <p:fltVal val="0"/>
                                          </p:val>
                                        </p:tav>
                                        <p:tav tm="100000">
                                          <p:val>
                                            <p:strVal val="#ppt_w"/>
                                          </p:val>
                                        </p:tav>
                                      </p:tavLst>
                                    </p:anim>
                                    <p:anim calcmode="lin" valueType="num">
                                      <p:cBhvr>
                                        <p:cTn id="68" dur="500" fill="hold"/>
                                        <p:tgtEl>
                                          <p:spTgt spid="69"/>
                                        </p:tgtEl>
                                        <p:attrNameLst>
                                          <p:attrName>ppt_h</p:attrName>
                                        </p:attrNameLst>
                                      </p:cBhvr>
                                      <p:tavLst>
                                        <p:tav tm="0">
                                          <p:val>
                                            <p:fltVal val="0"/>
                                          </p:val>
                                        </p:tav>
                                        <p:tav tm="100000">
                                          <p:val>
                                            <p:strVal val="#ppt_h"/>
                                          </p:val>
                                        </p:tav>
                                      </p:tavLst>
                                    </p:anim>
                                    <p:animEffect transition="in" filter="fade">
                                      <p:cBhvr>
                                        <p:cTn id="69" dur="500"/>
                                        <p:tgtEl>
                                          <p:spTgt spid="69"/>
                                        </p:tgtEl>
                                      </p:cBhvr>
                                    </p:animEffect>
                                  </p:childTnLst>
                                </p:cTn>
                              </p:par>
                              <p:par>
                                <p:cTn id="70" presetID="53" presetClass="entr" presetSubtype="16" fill="hold" grpId="0" nodeType="withEffect">
                                  <p:stCondLst>
                                    <p:cond delay="1500"/>
                                  </p:stCondLst>
                                  <p:childTnLst>
                                    <p:set>
                                      <p:cBhvr>
                                        <p:cTn id="71" dur="1" fill="hold">
                                          <p:stCondLst>
                                            <p:cond delay="0"/>
                                          </p:stCondLst>
                                        </p:cTn>
                                        <p:tgtEl>
                                          <p:spTgt spid="73"/>
                                        </p:tgtEl>
                                        <p:attrNameLst>
                                          <p:attrName>style.visibility</p:attrName>
                                        </p:attrNameLst>
                                      </p:cBhvr>
                                      <p:to>
                                        <p:strVal val="visible"/>
                                      </p:to>
                                    </p:set>
                                    <p:anim calcmode="lin" valueType="num">
                                      <p:cBhvr>
                                        <p:cTn id="72" dur="500" fill="hold"/>
                                        <p:tgtEl>
                                          <p:spTgt spid="73"/>
                                        </p:tgtEl>
                                        <p:attrNameLst>
                                          <p:attrName>ppt_w</p:attrName>
                                        </p:attrNameLst>
                                      </p:cBhvr>
                                      <p:tavLst>
                                        <p:tav tm="0">
                                          <p:val>
                                            <p:fltVal val="0"/>
                                          </p:val>
                                        </p:tav>
                                        <p:tav tm="100000">
                                          <p:val>
                                            <p:strVal val="#ppt_w"/>
                                          </p:val>
                                        </p:tav>
                                      </p:tavLst>
                                    </p:anim>
                                    <p:anim calcmode="lin" valueType="num">
                                      <p:cBhvr>
                                        <p:cTn id="73" dur="500" fill="hold"/>
                                        <p:tgtEl>
                                          <p:spTgt spid="73"/>
                                        </p:tgtEl>
                                        <p:attrNameLst>
                                          <p:attrName>ppt_h</p:attrName>
                                        </p:attrNameLst>
                                      </p:cBhvr>
                                      <p:tavLst>
                                        <p:tav tm="0">
                                          <p:val>
                                            <p:fltVal val="0"/>
                                          </p:val>
                                        </p:tav>
                                        <p:tav tm="100000">
                                          <p:val>
                                            <p:strVal val="#ppt_h"/>
                                          </p:val>
                                        </p:tav>
                                      </p:tavLst>
                                    </p:anim>
                                    <p:animEffect transition="in" filter="fade">
                                      <p:cBhvr>
                                        <p:cTn id="74" dur="500"/>
                                        <p:tgtEl>
                                          <p:spTgt spid="73"/>
                                        </p:tgtEl>
                                      </p:cBhvr>
                                    </p:animEffect>
                                  </p:childTnLst>
                                </p:cTn>
                              </p:par>
                              <p:par>
                                <p:cTn id="75" presetID="53" presetClass="entr" presetSubtype="16" fill="hold" grpId="0" nodeType="withEffect">
                                  <p:stCondLst>
                                    <p:cond delay="1500"/>
                                  </p:stCondLst>
                                  <p:childTnLst>
                                    <p:set>
                                      <p:cBhvr>
                                        <p:cTn id="76" dur="1" fill="hold">
                                          <p:stCondLst>
                                            <p:cond delay="0"/>
                                          </p:stCondLst>
                                        </p:cTn>
                                        <p:tgtEl>
                                          <p:spTgt spid="74"/>
                                        </p:tgtEl>
                                        <p:attrNameLst>
                                          <p:attrName>style.visibility</p:attrName>
                                        </p:attrNameLst>
                                      </p:cBhvr>
                                      <p:to>
                                        <p:strVal val="visible"/>
                                      </p:to>
                                    </p:set>
                                    <p:anim calcmode="lin" valueType="num">
                                      <p:cBhvr>
                                        <p:cTn id="77" dur="500" fill="hold"/>
                                        <p:tgtEl>
                                          <p:spTgt spid="74"/>
                                        </p:tgtEl>
                                        <p:attrNameLst>
                                          <p:attrName>ppt_w</p:attrName>
                                        </p:attrNameLst>
                                      </p:cBhvr>
                                      <p:tavLst>
                                        <p:tav tm="0">
                                          <p:val>
                                            <p:fltVal val="0"/>
                                          </p:val>
                                        </p:tav>
                                        <p:tav tm="100000">
                                          <p:val>
                                            <p:strVal val="#ppt_w"/>
                                          </p:val>
                                        </p:tav>
                                      </p:tavLst>
                                    </p:anim>
                                    <p:anim calcmode="lin" valueType="num">
                                      <p:cBhvr>
                                        <p:cTn id="78" dur="500" fill="hold"/>
                                        <p:tgtEl>
                                          <p:spTgt spid="74"/>
                                        </p:tgtEl>
                                        <p:attrNameLst>
                                          <p:attrName>ppt_h</p:attrName>
                                        </p:attrNameLst>
                                      </p:cBhvr>
                                      <p:tavLst>
                                        <p:tav tm="0">
                                          <p:val>
                                            <p:fltVal val="0"/>
                                          </p:val>
                                        </p:tav>
                                        <p:tav tm="100000">
                                          <p:val>
                                            <p:strVal val="#ppt_h"/>
                                          </p:val>
                                        </p:tav>
                                      </p:tavLst>
                                    </p:anim>
                                    <p:animEffect transition="in" filter="fade">
                                      <p:cBhvr>
                                        <p:cTn id="79" dur="500"/>
                                        <p:tgtEl>
                                          <p:spTgt spid="74"/>
                                        </p:tgtEl>
                                      </p:cBhvr>
                                    </p:animEffect>
                                  </p:childTnLst>
                                </p:cTn>
                              </p:par>
                              <p:par>
                                <p:cTn id="80" presetID="22" presetClass="entr" presetSubtype="1" fill="hold" grpId="0" nodeType="withEffect">
                                  <p:stCondLst>
                                    <p:cond delay="2000"/>
                                  </p:stCondLst>
                                  <p:childTnLst>
                                    <p:set>
                                      <p:cBhvr>
                                        <p:cTn id="81" dur="1" fill="hold">
                                          <p:stCondLst>
                                            <p:cond delay="0"/>
                                          </p:stCondLst>
                                        </p:cTn>
                                        <p:tgtEl>
                                          <p:spTgt spid="75"/>
                                        </p:tgtEl>
                                        <p:attrNameLst>
                                          <p:attrName>style.visibility</p:attrName>
                                        </p:attrNameLst>
                                      </p:cBhvr>
                                      <p:to>
                                        <p:strVal val="visible"/>
                                      </p:to>
                                    </p:set>
                                    <p:animEffect transition="in" filter="wipe(up)">
                                      <p:cBhvr>
                                        <p:cTn id="82" dur="500"/>
                                        <p:tgtEl>
                                          <p:spTgt spid="75"/>
                                        </p:tgtEl>
                                      </p:cBhvr>
                                    </p:animEffect>
                                  </p:childTnLst>
                                </p:cTn>
                              </p:par>
                              <p:par>
                                <p:cTn id="83" presetID="22" presetClass="entr" presetSubtype="1" fill="hold" grpId="0" nodeType="withEffect">
                                  <p:stCondLst>
                                    <p:cond delay="2000"/>
                                  </p:stCondLst>
                                  <p:childTnLst>
                                    <p:set>
                                      <p:cBhvr>
                                        <p:cTn id="84" dur="1" fill="hold">
                                          <p:stCondLst>
                                            <p:cond delay="0"/>
                                          </p:stCondLst>
                                        </p:cTn>
                                        <p:tgtEl>
                                          <p:spTgt spid="76"/>
                                        </p:tgtEl>
                                        <p:attrNameLst>
                                          <p:attrName>style.visibility</p:attrName>
                                        </p:attrNameLst>
                                      </p:cBhvr>
                                      <p:to>
                                        <p:strVal val="visible"/>
                                      </p:to>
                                    </p:set>
                                    <p:animEffect transition="in" filter="wipe(up)">
                                      <p:cBhvr>
                                        <p:cTn id="85" dur="500"/>
                                        <p:tgtEl>
                                          <p:spTgt spid="76"/>
                                        </p:tgtEl>
                                      </p:cBhvr>
                                    </p:animEffect>
                                  </p:childTnLst>
                                </p:cTn>
                              </p:par>
                              <p:par>
                                <p:cTn id="86" presetID="22" presetClass="entr" presetSubtype="1" fill="hold" grpId="0" nodeType="withEffect">
                                  <p:stCondLst>
                                    <p:cond delay="2000"/>
                                  </p:stCondLst>
                                  <p:childTnLst>
                                    <p:set>
                                      <p:cBhvr>
                                        <p:cTn id="87" dur="1" fill="hold">
                                          <p:stCondLst>
                                            <p:cond delay="0"/>
                                          </p:stCondLst>
                                        </p:cTn>
                                        <p:tgtEl>
                                          <p:spTgt spid="77"/>
                                        </p:tgtEl>
                                        <p:attrNameLst>
                                          <p:attrName>style.visibility</p:attrName>
                                        </p:attrNameLst>
                                      </p:cBhvr>
                                      <p:to>
                                        <p:strVal val="visible"/>
                                      </p:to>
                                    </p:set>
                                    <p:animEffect transition="in" filter="wipe(up)">
                                      <p:cBhvr>
                                        <p:cTn id="88" dur="500"/>
                                        <p:tgtEl>
                                          <p:spTgt spid="77"/>
                                        </p:tgtEl>
                                      </p:cBhvr>
                                    </p:animEffect>
                                  </p:childTnLst>
                                </p:cTn>
                              </p:par>
                              <p:par>
                                <p:cTn id="89" presetID="22" presetClass="entr" presetSubtype="1" fill="hold" grpId="0" nodeType="withEffect">
                                  <p:stCondLst>
                                    <p:cond delay="2000"/>
                                  </p:stCondLst>
                                  <p:childTnLst>
                                    <p:set>
                                      <p:cBhvr>
                                        <p:cTn id="90" dur="1" fill="hold">
                                          <p:stCondLst>
                                            <p:cond delay="0"/>
                                          </p:stCondLst>
                                        </p:cTn>
                                        <p:tgtEl>
                                          <p:spTgt spid="78"/>
                                        </p:tgtEl>
                                        <p:attrNameLst>
                                          <p:attrName>style.visibility</p:attrName>
                                        </p:attrNameLst>
                                      </p:cBhvr>
                                      <p:to>
                                        <p:strVal val="visible"/>
                                      </p:to>
                                    </p:set>
                                    <p:animEffect transition="in" filter="wipe(up)">
                                      <p:cBhvr>
                                        <p:cTn id="91" dur="500"/>
                                        <p:tgtEl>
                                          <p:spTgt spid="78"/>
                                        </p:tgtEl>
                                      </p:cBhvr>
                                    </p:animEffect>
                                  </p:childTnLst>
                                </p:cTn>
                              </p:par>
                              <p:par>
                                <p:cTn id="92" presetID="22" presetClass="entr" presetSubtype="1" fill="hold" grpId="0" nodeType="withEffect">
                                  <p:stCondLst>
                                    <p:cond delay="2000"/>
                                  </p:stCondLst>
                                  <p:childTnLst>
                                    <p:set>
                                      <p:cBhvr>
                                        <p:cTn id="93" dur="1" fill="hold">
                                          <p:stCondLst>
                                            <p:cond delay="0"/>
                                          </p:stCondLst>
                                        </p:cTn>
                                        <p:tgtEl>
                                          <p:spTgt spid="79"/>
                                        </p:tgtEl>
                                        <p:attrNameLst>
                                          <p:attrName>style.visibility</p:attrName>
                                        </p:attrNameLst>
                                      </p:cBhvr>
                                      <p:to>
                                        <p:strVal val="visible"/>
                                      </p:to>
                                    </p:set>
                                    <p:animEffect transition="in" filter="wipe(up)">
                                      <p:cBhvr>
                                        <p:cTn id="94" dur="500"/>
                                        <p:tgtEl>
                                          <p:spTgt spid="79"/>
                                        </p:tgtEl>
                                      </p:cBhvr>
                                    </p:animEffect>
                                  </p:childTnLst>
                                </p:cTn>
                              </p:par>
                            </p:childTnLst>
                          </p:cTn>
                        </p:par>
                        <p:par>
                          <p:cTn id="95" fill="hold">
                            <p:stCondLst>
                              <p:cond delay="2500"/>
                            </p:stCondLst>
                            <p:childTnLst>
                              <p:par>
                                <p:cTn id="96" presetID="10" presetClass="entr" presetSubtype="0" fill="hold" grpId="0" nodeType="afterEffect">
                                  <p:stCondLst>
                                    <p:cond delay="0"/>
                                  </p:stCondLst>
                                  <p:childTnLst>
                                    <p:set>
                                      <p:cBhvr>
                                        <p:cTn id="97" dur="1" fill="hold">
                                          <p:stCondLst>
                                            <p:cond delay="0"/>
                                          </p:stCondLst>
                                        </p:cTn>
                                        <p:tgtEl>
                                          <p:spTgt spid="26"/>
                                        </p:tgtEl>
                                        <p:attrNameLst>
                                          <p:attrName>style.visibility</p:attrName>
                                        </p:attrNameLst>
                                      </p:cBhvr>
                                      <p:to>
                                        <p:strVal val="visible"/>
                                      </p:to>
                                    </p:set>
                                    <p:animEffect transition="in" filter="fade">
                                      <p:cBhvr>
                                        <p:cTn id="98" dur="2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60" grpId="0" animBg="1"/>
      <p:bldP spid="61" grpId="0"/>
      <p:bldP spid="62" grpId="0" animBg="1"/>
      <p:bldP spid="63" grpId="0" animBg="1"/>
      <p:bldP spid="64" grpId="0" animBg="1"/>
      <p:bldP spid="65" grpId="0" animBg="1"/>
      <p:bldP spid="66" grpId="0" animBg="1"/>
      <p:bldP spid="67" grpId="0" animBg="1"/>
      <p:bldP spid="68" grpId="0" animBg="1"/>
      <p:bldP spid="73" grpId="0" animBg="1"/>
      <p:bldP spid="74" grpId="0" animBg="1"/>
      <p:bldP spid="75" grpId="0"/>
      <p:bldP spid="76" grpId="0"/>
      <p:bldP spid="77" grpId="0"/>
      <p:bldP spid="78" grpId="0"/>
      <p:bldP spid="79" grpId="0"/>
      <p:bldP spid="2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3240360"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两个交易地址间的资金追踪</a:t>
            </a:r>
          </a:p>
        </p:txBody>
      </p:sp>
      <p:sp>
        <p:nvSpPr>
          <p:cNvPr id="50" name="Freeform 9"/>
          <p:cNvSpPr>
            <a:spLocks noEditPoints="1"/>
          </p:cNvSpPr>
          <p:nvPr/>
        </p:nvSpPr>
        <p:spPr bwMode="auto">
          <a:xfrm rot="19469485">
            <a:off x="350522" y="103242"/>
            <a:ext cx="395368" cy="421289"/>
          </a:xfrm>
          <a:custGeom>
            <a:avLst/>
            <a:gdLst>
              <a:gd name="T0" fmla="*/ 147 w 243"/>
              <a:gd name="T1" fmla="*/ 240 h 269"/>
              <a:gd name="T2" fmla="*/ 90 w 243"/>
              <a:gd name="T3" fmla="*/ 234 h 269"/>
              <a:gd name="T4" fmla="*/ 147 w 243"/>
              <a:gd name="T5" fmla="*/ 227 h 269"/>
              <a:gd name="T6" fmla="*/ 147 w 243"/>
              <a:gd name="T7" fmla="*/ 243 h 269"/>
              <a:gd name="T8" fmla="*/ 90 w 243"/>
              <a:gd name="T9" fmla="*/ 252 h 269"/>
              <a:gd name="T10" fmla="*/ 96 w 243"/>
              <a:gd name="T11" fmla="*/ 256 h 269"/>
              <a:gd name="T12" fmla="*/ 105 w 243"/>
              <a:gd name="T13" fmla="*/ 262 h 269"/>
              <a:gd name="T14" fmla="*/ 126 w 243"/>
              <a:gd name="T15" fmla="*/ 269 h 269"/>
              <a:gd name="T16" fmla="*/ 138 w 243"/>
              <a:gd name="T17" fmla="*/ 261 h 269"/>
              <a:gd name="T18" fmla="*/ 147 w 243"/>
              <a:gd name="T19" fmla="*/ 256 h 269"/>
              <a:gd name="T20" fmla="*/ 147 w 243"/>
              <a:gd name="T21" fmla="*/ 243 h 269"/>
              <a:gd name="T22" fmla="*/ 128 w 243"/>
              <a:gd name="T23" fmla="*/ 32 h 269"/>
              <a:gd name="T24" fmla="*/ 122 w 243"/>
              <a:gd name="T25" fmla="*/ 0 h 269"/>
              <a:gd name="T26" fmla="*/ 115 w 243"/>
              <a:gd name="T27" fmla="*/ 32 h 269"/>
              <a:gd name="T28" fmla="*/ 54 w 243"/>
              <a:gd name="T29" fmla="*/ 63 h 269"/>
              <a:gd name="T30" fmla="*/ 63 w 243"/>
              <a:gd name="T31" fmla="*/ 63 h 269"/>
              <a:gd name="T32" fmla="*/ 45 w 243"/>
              <a:gd name="T33" fmla="*/ 36 h 269"/>
              <a:gd name="T34" fmla="*/ 36 w 243"/>
              <a:gd name="T35" fmla="*/ 45 h 269"/>
              <a:gd name="T36" fmla="*/ 38 w 243"/>
              <a:gd name="T37" fmla="*/ 122 h 269"/>
              <a:gd name="T38" fmla="*/ 6 w 243"/>
              <a:gd name="T39" fmla="*/ 115 h 269"/>
              <a:gd name="T40" fmla="*/ 6 w 243"/>
              <a:gd name="T41" fmla="*/ 128 h 269"/>
              <a:gd name="T42" fmla="*/ 38 w 243"/>
              <a:gd name="T43" fmla="*/ 122 h 269"/>
              <a:gd name="T44" fmla="*/ 36 w 243"/>
              <a:gd name="T45" fmla="*/ 199 h 269"/>
              <a:gd name="T46" fmla="*/ 40 w 243"/>
              <a:gd name="T47" fmla="*/ 209 h 269"/>
              <a:gd name="T48" fmla="*/ 63 w 243"/>
              <a:gd name="T49" fmla="*/ 189 h 269"/>
              <a:gd name="T50" fmla="*/ 54 w 243"/>
              <a:gd name="T51" fmla="*/ 180 h 269"/>
              <a:gd name="T52" fmla="*/ 180 w 243"/>
              <a:gd name="T53" fmla="*/ 180 h 269"/>
              <a:gd name="T54" fmla="*/ 199 w 243"/>
              <a:gd name="T55" fmla="*/ 208 h 269"/>
              <a:gd name="T56" fmla="*/ 208 w 243"/>
              <a:gd name="T57" fmla="*/ 208 h 269"/>
              <a:gd name="T58" fmla="*/ 189 w 243"/>
              <a:gd name="T59" fmla="*/ 180 h 269"/>
              <a:gd name="T60" fmla="*/ 211 w 243"/>
              <a:gd name="T61" fmla="*/ 115 h 269"/>
              <a:gd name="T62" fmla="*/ 211 w 243"/>
              <a:gd name="T63" fmla="*/ 128 h 269"/>
              <a:gd name="T64" fmla="*/ 243 w 243"/>
              <a:gd name="T65" fmla="*/ 122 h 269"/>
              <a:gd name="T66" fmla="*/ 185 w 243"/>
              <a:gd name="T67" fmla="*/ 65 h 269"/>
              <a:gd name="T68" fmla="*/ 208 w 243"/>
              <a:gd name="T69" fmla="*/ 45 h 269"/>
              <a:gd name="T70" fmla="*/ 199 w 243"/>
              <a:gd name="T71" fmla="*/ 36 h 269"/>
              <a:gd name="T72" fmla="*/ 180 w 243"/>
              <a:gd name="T73" fmla="*/ 63 h 269"/>
              <a:gd name="T74" fmla="*/ 154 w 243"/>
              <a:gd name="T75" fmla="*/ 218 h 269"/>
              <a:gd name="T76" fmla="*/ 96 w 243"/>
              <a:gd name="T77" fmla="*/ 224 h 269"/>
              <a:gd name="T78" fmla="*/ 96 w 243"/>
              <a:gd name="T79" fmla="*/ 211 h 269"/>
              <a:gd name="T80" fmla="*/ 122 w 243"/>
              <a:gd name="T81" fmla="*/ 58 h 269"/>
              <a:gd name="T82" fmla="*/ 148 w 243"/>
              <a:gd name="T83" fmla="*/ 211 h 269"/>
              <a:gd name="T84" fmla="*/ 107 w 243"/>
              <a:gd name="T85" fmla="*/ 76 h 269"/>
              <a:gd name="T86" fmla="*/ 67 w 243"/>
              <a:gd name="T87" fmla="*/ 111 h 269"/>
              <a:gd name="T88" fmla="*/ 72 w 243"/>
              <a:gd name="T89" fmla="*/ 117 h 269"/>
              <a:gd name="T90" fmla="*/ 104 w 243"/>
              <a:gd name="T91" fmla="*/ 82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43" h="269">
                <a:moveTo>
                  <a:pt x="154" y="234"/>
                </a:moveTo>
                <a:cubicBezTo>
                  <a:pt x="154" y="237"/>
                  <a:pt x="151" y="240"/>
                  <a:pt x="147" y="240"/>
                </a:cubicBezTo>
                <a:cubicBezTo>
                  <a:pt x="96" y="240"/>
                  <a:pt x="96" y="240"/>
                  <a:pt x="96" y="240"/>
                </a:cubicBezTo>
                <a:cubicBezTo>
                  <a:pt x="92" y="240"/>
                  <a:pt x="90" y="237"/>
                  <a:pt x="90" y="234"/>
                </a:cubicBezTo>
                <a:cubicBezTo>
                  <a:pt x="90" y="230"/>
                  <a:pt x="92" y="227"/>
                  <a:pt x="96" y="227"/>
                </a:cubicBezTo>
                <a:cubicBezTo>
                  <a:pt x="147" y="227"/>
                  <a:pt x="147" y="227"/>
                  <a:pt x="147" y="227"/>
                </a:cubicBezTo>
                <a:cubicBezTo>
                  <a:pt x="151" y="227"/>
                  <a:pt x="154" y="230"/>
                  <a:pt x="154" y="234"/>
                </a:cubicBezTo>
                <a:close/>
                <a:moveTo>
                  <a:pt x="147" y="243"/>
                </a:moveTo>
                <a:cubicBezTo>
                  <a:pt x="96" y="243"/>
                  <a:pt x="96" y="243"/>
                  <a:pt x="96" y="243"/>
                </a:cubicBezTo>
                <a:cubicBezTo>
                  <a:pt x="92" y="243"/>
                  <a:pt x="89" y="247"/>
                  <a:pt x="90" y="252"/>
                </a:cubicBezTo>
                <a:cubicBezTo>
                  <a:pt x="91" y="254"/>
                  <a:pt x="93" y="256"/>
                  <a:pt x="96" y="256"/>
                </a:cubicBezTo>
                <a:cubicBezTo>
                  <a:pt x="96" y="256"/>
                  <a:pt x="96" y="256"/>
                  <a:pt x="96" y="256"/>
                </a:cubicBezTo>
                <a:cubicBezTo>
                  <a:pt x="100" y="256"/>
                  <a:pt x="103" y="258"/>
                  <a:pt x="105" y="261"/>
                </a:cubicBezTo>
                <a:cubicBezTo>
                  <a:pt x="105" y="262"/>
                  <a:pt x="105" y="262"/>
                  <a:pt x="105" y="262"/>
                </a:cubicBezTo>
                <a:cubicBezTo>
                  <a:pt x="107" y="266"/>
                  <a:pt x="112" y="269"/>
                  <a:pt x="117" y="269"/>
                </a:cubicBezTo>
                <a:cubicBezTo>
                  <a:pt x="126" y="269"/>
                  <a:pt x="126" y="269"/>
                  <a:pt x="126" y="269"/>
                </a:cubicBezTo>
                <a:cubicBezTo>
                  <a:pt x="131" y="269"/>
                  <a:pt x="136" y="266"/>
                  <a:pt x="138" y="262"/>
                </a:cubicBezTo>
                <a:cubicBezTo>
                  <a:pt x="138" y="261"/>
                  <a:pt x="138" y="261"/>
                  <a:pt x="138" y="261"/>
                </a:cubicBezTo>
                <a:cubicBezTo>
                  <a:pt x="140" y="258"/>
                  <a:pt x="143" y="256"/>
                  <a:pt x="147" y="256"/>
                </a:cubicBezTo>
                <a:cubicBezTo>
                  <a:pt x="147" y="256"/>
                  <a:pt x="147" y="256"/>
                  <a:pt x="147" y="256"/>
                </a:cubicBezTo>
                <a:cubicBezTo>
                  <a:pt x="150" y="256"/>
                  <a:pt x="152" y="254"/>
                  <a:pt x="153" y="252"/>
                </a:cubicBezTo>
                <a:cubicBezTo>
                  <a:pt x="155" y="247"/>
                  <a:pt x="151" y="243"/>
                  <a:pt x="147" y="243"/>
                </a:cubicBezTo>
                <a:close/>
                <a:moveTo>
                  <a:pt x="122" y="38"/>
                </a:moveTo>
                <a:cubicBezTo>
                  <a:pt x="125" y="38"/>
                  <a:pt x="128" y="36"/>
                  <a:pt x="128" y="32"/>
                </a:cubicBezTo>
                <a:cubicBezTo>
                  <a:pt x="128" y="6"/>
                  <a:pt x="128" y="6"/>
                  <a:pt x="128" y="6"/>
                </a:cubicBezTo>
                <a:cubicBezTo>
                  <a:pt x="128" y="3"/>
                  <a:pt x="125" y="0"/>
                  <a:pt x="122" y="0"/>
                </a:cubicBezTo>
                <a:cubicBezTo>
                  <a:pt x="118" y="0"/>
                  <a:pt x="115" y="3"/>
                  <a:pt x="115" y="6"/>
                </a:cubicBezTo>
                <a:cubicBezTo>
                  <a:pt x="115" y="32"/>
                  <a:pt x="115" y="32"/>
                  <a:pt x="115" y="32"/>
                </a:cubicBezTo>
                <a:cubicBezTo>
                  <a:pt x="115" y="36"/>
                  <a:pt x="118" y="38"/>
                  <a:pt x="122" y="38"/>
                </a:cubicBezTo>
                <a:close/>
                <a:moveTo>
                  <a:pt x="54" y="63"/>
                </a:moveTo>
                <a:cubicBezTo>
                  <a:pt x="55" y="64"/>
                  <a:pt x="57" y="65"/>
                  <a:pt x="58" y="65"/>
                </a:cubicBezTo>
                <a:cubicBezTo>
                  <a:pt x="60" y="65"/>
                  <a:pt x="62" y="64"/>
                  <a:pt x="63" y="63"/>
                </a:cubicBezTo>
                <a:cubicBezTo>
                  <a:pt x="65" y="60"/>
                  <a:pt x="65" y="56"/>
                  <a:pt x="63" y="54"/>
                </a:cubicBezTo>
                <a:cubicBezTo>
                  <a:pt x="45" y="36"/>
                  <a:pt x="45" y="36"/>
                  <a:pt x="45" y="36"/>
                </a:cubicBezTo>
                <a:cubicBezTo>
                  <a:pt x="42" y="33"/>
                  <a:pt x="38" y="33"/>
                  <a:pt x="36" y="36"/>
                </a:cubicBezTo>
                <a:cubicBezTo>
                  <a:pt x="33" y="38"/>
                  <a:pt x="33" y="42"/>
                  <a:pt x="36" y="45"/>
                </a:cubicBezTo>
                <a:lnTo>
                  <a:pt x="54" y="63"/>
                </a:lnTo>
                <a:close/>
                <a:moveTo>
                  <a:pt x="38" y="122"/>
                </a:moveTo>
                <a:cubicBezTo>
                  <a:pt x="38" y="118"/>
                  <a:pt x="36" y="115"/>
                  <a:pt x="32" y="115"/>
                </a:cubicBezTo>
                <a:cubicBezTo>
                  <a:pt x="6" y="115"/>
                  <a:pt x="6" y="115"/>
                  <a:pt x="6" y="115"/>
                </a:cubicBezTo>
                <a:cubicBezTo>
                  <a:pt x="3" y="115"/>
                  <a:pt x="0" y="118"/>
                  <a:pt x="0" y="122"/>
                </a:cubicBezTo>
                <a:cubicBezTo>
                  <a:pt x="0" y="125"/>
                  <a:pt x="3" y="128"/>
                  <a:pt x="6" y="128"/>
                </a:cubicBezTo>
                <a:cubicBezTo>
                  <a:pt x="32" y="128"/>
                  <a:pt x="32" y="128"/>
                  <a:pt x="32" y="128"/>
                </a:cubicBezTo>
                <a:cubicBezTo>
                  <a:pt x="36" y="128"/>
                  <a:pt x="38" y="125"/>
                  <a:pt x="38" y="122"/>
                </a:cubicBezTo>
                <a:close/>
                <a:moveTo>
                  <a:pt x="54" y="180"/>
                </a:moveTo>
                <a:cubicBezTo>
                  <a:pt x="36" y="199"/>
                  <a:pt x="36" y="199"/>
                  <a:pt x="36" y="199"/>
                </a:cubicBezTo>
                <a:cubicBezTo>
                  <a:pt x="33" y="201"/>
                  <a:pt x="33" y="205"/>
                  <a:pt x="36" y="208"/>
                </a:cubicBezTo>
                <a:cubicBezTo>
                  <a:pt x="37" y="209"/>
                  <a:pt x="39" y="209"/>
                  <a:pt x="40" y="209"/>
                </a:cubicBezTo>
                <a:cubicBezTo>
                  <a:pt x="42" y="209"/>
                  <a:pt x="43" y="209"/>
                  <a:pt x="45" y="208"/>
                </a:cubicBezTo>
                <a:cubicBezTo>
                  <a:pt x="63" y="189"/>
                  <a:pt x="63" y="189"/>
                  <a:pt x="63" y="189"/>
                </a:cubicBezTo>
                <a:cubicBezTo>
                  <a:pt x="65" y="187"/>
                  <a:pt x="65" y="183"/>
                  <a:pt x="63" y="180"/>
                </a:cubicBezTo>
                <a:cubicBezTo>
                  <a:pt x="60" y="178"/>
                  <a:pt x="56" y="178"/>
                  <a:pt x="54" y="180"/>
                </a:cubicBezTo>
                <a:close/>
                <a:moveTo>
                  <a:pt x="189" y="180"/>
                </a:moveTo>
                <a:cubicBezTo>
                  <a:pt x="187" y="178"/>
                  <a:pt x="183" y="178"/>
                  <a:pt x="180" y="180"/>
                </a:cubicBezTo>
                <a:cubicBezTo>
                  <a:pt x="178" y="183"/>
                  <a:pt x="178" y="187"/>
                  <a:pt x="180" y="189"/>
                </a:cubicBezTo>
                <a:cubicBezTo>
                  <a:pt x="199" y="208"/>
                  <a:pt x="199" y="208"/>
                  <a:pt x="199" y="208"/>
                </a:cubicBezTo>
                <a:cubicBezTo>
                  <a:pt x="200" y="209"/>
                  <a:pt x="201" y="209"/>
                  <a:pt x="203" y="209"/>
                </a:cubicBezTo>
                <a:cubicBezTo>
                  <a:pt x="205" y="209"/>
                  <a:pt x="206" y="209"/>
                  <a:pt x="208" y="208"/>
                </a:cubicBezTo>
                <a:cubicBezTo>
                  <a:pt x="210" y="205"/>
                  <a:pt x="210" y="201"/>
                  <a:pt x="208" y="199"/>
                </a:cubicBezTo>
                <a:lnTo>
                  <a:pt x="189" y="180"/>
                </a:lnTo>
                <a:close/>
                <a:moveTo>
                  <a:pt x="237" y="115"/>
                </a:moveTo>
                <a:cubicBezTo>
                  <a:pt x="211" y="115"/>
                  <a:pt x="211" y="115"/>
                  <a:pt x="211" y="115"/>
                </a:cubicBezTo>
                <a:cubicBezTo>
                  <a:pt x="208" y="115"/>
                  <a:pt x="205" y="118"/>
                  <a:pt x="205" y="122"/>
                </a:cubicBezTo>
                <a:cubicBezTo>
                  <a:pt x="205" y="125"/>
                  <a:pt x="208" y="128"/>
                  <a:pt x="211" y="128"/>
                </a:cubicBezTo>
                <a:cubicBezTo>
                  <a:pt x="237" y="128"/>
                  <a:pt x="237" y="128"/>
                  <a:pt x="237" y="128"/>
                </a:cubicBezTo>
                <a:cubicBezTo>
                  <a:pt x="240" y="128"/>
                  <a:pt x="243" y="125"/>
                  <a:pt x="243" y="122"/>
                </a:cubicBezTo>
                <a:cubicBezTo>
                  <a:pt x="243" y="118"/>
                  <a:pt x="240" y="115"/>
                  <a:pt x="237" y="115"/>
                </a:cubicBezTo>
                <a:close/>
                <a:moveTo>
                  <a:pt x="185" y="65"/>
                </a:moveTo>
                <a:cubicBezTo>
                  <a:pt x="187" y="65"/>
                  <a:pt x="188" y="64"/>
                  <a:pt x="189" y="63"/>
                </a:cubicBezTo>
                <a:cubicBezTo>
                  <a:pt x="208" y="45"/>
                  <a:pt x="208" y="45"/>
                  <a:pt x="208" y="45"/>
                </a:cubicBezTo>
                <a:cubicBezTo>
                  <a:pt x="210" y="42"/>
                  <a:pt x="210" y="38"/>
                  <a:pt x="208" y="36"/>
                </a:cubicBezTo>
                <a:cubicBezTo>
                  <a:pt x="205" y="33"/>
                  <a:pt x="201" y="33"/>
                  <a:pt x="199" y="36"/>
                </a:cubicBezTo>
                <a:cubicBezTo>
                  <a:pt x="180" y="54"/>
                  <a:pt x="180" y="54"/>
                  <a:pt x="180" y="54"/>
                </a:cubicBezTo>
                <a:cubicBezTo>
                  <a:pt x="178" y="56"/>
                  <a:pt x="178" y="60"/>
                  <a:pt x="180" y="63"/>
                </a:cubicBezTo>
                <a:cubicBezTo>
                  <a:pt x="182" y="64"/>
                  <a:pt x="183" y="65"/>
                  <a:pt x="185" y="65"/>
                </a:cubicBezTo>
                <a:close/>
                <a:moveTo>
                  <a:pt x="154" y="218"/>
                </a:moveTo>
                <a:cubicBezTo>
                  <a:pt x="154" y="221"/>
                  <a:pt x="151" y="224"/>
                  <a:pt x="147" y="224"/>
                </a:cubicBezTo>
                <a:cubicBezTo>
                  <a:pt x="96" y="224"/>
                  <a:pt x="96" y="224"/>
                  <a:pt x="96" y="224"/>
                </a:cubicBezTo>
                <a:cubicBezTo>
                  <a:pt x="92" y="224"/>
                  <a:pt x="90" y="221"/>
                  <a:pt x="90" y="218"/>
                </a:cubicBezTo>
                <a:cubicBezTo>
                  <a:pt x="90" y="214"/>
                  <a:pt x="92" y="211"/>
                  <a:pt x="96" y="211"/>
                </a:cubicBezTo>
                <a:cubicBezTo>
                  <a:pt x="92" y="175"/>
                  <a:pt x="54" y="167"/>
                  <a:pt x="54" y="125"/>
                </a:cubicBezTo>
                <a:cubicBezTo>
                  <a:pt x="54" y="88"/>
                  <a:pt x="84" y="58"/>
                  <a:pt x="122" y="58"/>
                </a:cubicBezTo>
                <a:cubicBezTo>
                  <a:pt x="159" y="58"/>
                  <a:pt x="189" y="88"/>
                  <a:pt x="189" y="125"/>
                </a:cubicBezTo>
                <a:cubicBezTo>
                  <a:pt x="189" y="167"/>
                  <a:pt x="152" y="175"/>
                  <a:pt x="148" y="211"/>
                </a:cubicBezTo>
                <a:cubicBezTo>
                  <a:pt x="151" y="211"/>
                  <a:pt x="154" y="214"/>
                  <a:pt x="154" y="218"/>
                </a:cubicBezTo>
                <a:close/>
                <a:moveTo>
                  <a:pt x="107" y="76"/>
                </a:moveTo>
                <a:cubicBezTo>
                  <a:pt x="106" y="73"/>
                  <a:pt x="103" y="72"/>
                  <a:pt x="101" y="73"/>
                </a:cubicBezTo>
                <a:cubicBezTo>
                  <a:pt x="84" y="80"/>
                  <a:pt x="72" y="94"/>
                  <a:pt x="67" y="111"/>
                </a:cubicBezTo>
                <a:cubicBezTo>
                  <a:pt x="67" y="113"/>
                  <a:pt x="68" y="116"/>
                  <a:pt x="71" y="117"/>
                </a:cubicBezTo>
                <a:cubicBezTo>
                  <a:pt x="71" y="117"/>
                  <a:pt x="72" y="117"/>
                  <a:pt x="72" y="117"/>
                </a:cubicBezTo>
                <a:cubicBezTo>
                  <a:pt x="74" y="117"/>
                  <a:pt x="76" y="115"/>
                  <a:pt x="77" y="113"/>
                </a:cubicBezTo>
                <a:cubicBezTo>
                  <a:pt x="80" y="99"/>
                  <a:pt x="91" y="87"/>
                  <a:pt x="104" y="82"/>
                </a:cubicBezTo>
                <a:cubicBezTo>
                  <a:pt x="107" y="81"/>
                  <a:pt x="108" y="78"/>
                  <a:pt x="107" y="76"/>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37" name="TextBox 36"/>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pic>
        <p:nvPicPr>
          <p:cNvPr id="5" name="图片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206" y="1099995"/>
            <a:ext cx="11098174" cy="1590897"/>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895443"/>
            <a:ext cx="12195175" cy="4601275"/>
          </a:xfrm>
          <a:prstGeom prst="rect">
            <a:avLst/>
          </a:prstGeom>
        </p:spPr>
      </p:pic>
      <p:pic>
        <p:nvPicPr>
          <p:cNvPr id="7" name="图片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89075" y="2132856"/>
            <a:ext cx="9937104" cy="4695962"/>
          </a:xfrm>
          <a:prstGeom prst="rect">
            <a:avLst/>
          </a:prstGeom>
        </p:spPr>
      </p:pic>
    </p:spTree>
    <p:extLst>
      <p:ext uri="{BB962C8B-B14F-4D97-AF65-F5344CB8AC3E}">
        <p14:creationId xmlns:p14="http://schemas.microsoft.com/office/powerpoint/2010/main" val="23727038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2000"/>
                                        <p:tgtEl>
                                          <p:spTgt spid="3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a:spLocks/>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 name="文本框 12"/>
          <p:cNvSpPr txBox="1"/>
          <p:nvPr/>
        </p:nvSpPr>
        <p:spPr>
          <a:xfrm>
            <a:off x="5270650" y="3573016"/>
            <a:ext cx="1723549"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总结</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spcAft>
                <a:spcPts val="0"/>
              </a:spcAft>
              <a:defRPr/>
            </a:pPr>
            <a:r>
              <a:rPr lang="en-US" altLang="zh-CN" sz="28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Summary</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5" name="组合 64"/>
          <p:cNvGrpSpPr/>
          <p:nvPr/>
        </p:nvGrpSpPr>
        <p:grpSpPr>
          <a:xfrm>
            <a:off x="5557524" y="4901277"/>
            <a:ext cx="1436675" cy="276999"/>
            <a:chOff x="4369395" y="3284984"/>
            <a:chExt cx="1436675" cy="276999"/>
          </a:xfrm>
        </p:grpSpPr>
        <p:sp>
          <p:nvSpPr>
            <p:cNvPr id="66" name="文本框 9"/>
            <p:cNvSpPr txBox="1"/>
            <p:nvPr/>
          </p:nvSpPr>
          <p:spPr>
            <a:xfrm>
              <a:off x="4581935" y="3284984"/>
              <a:ext cx="1224135" cy="276999"/>
            </a:xfrm>
            <a:prstGeom prst="rect">
              <a:avLst/>
            </a:prstGeom>
            <a:noFill/>
          </p:spPr>
          <p:txBody>
            <a:bodyPr wrap="square" lIns="0" tIns="0" rIns="0" bIns="0" rtlCol="0">
              <a:spAutoFit/>
            </a:bodyPr>
            <a:lstStyle/>
            <a:p>
              <a:pPr marL="0" lvl="1"/>
              <a:r>
                <a:rPr lang="zh-CN" altLang="en-US" dirty="0">
                  <a:solidFill>
                    <a:schemeClr val="accent5">
                      <a:lumMod val="60000"/>
                      <a:lumOff val="40000"/>
                    </a:schemeClr>
                  </a:solidFill>
                  <a:latin typeface="微软雅黑" pitchFamily="34" charset="-122"/>
                  <a:ea typeface="微软雅黑" pitchFamily="34" charset="-122"/>
                </a:rPr>
                <a:t>数据分析</a:t>
              </a:r>
            </a:p>
          </p:txBody>
        </p:sp>
        <p:grpSp>
          <p:nvGrpSpPr>
            <p:cNvPr id="67" name="组合 66"/>
            <p:cNvGrpSpPr/>
            <p:nvPr/>
          </p:nvGrpSpPr>
          <p:grpSpPr>
            <a:xfrm>
              <a:off x="4369395" y="3316401"/>
              <a:ext cx="168551" cy="168551"/>
              <a:chOff x="5005199" y="3717032"/>
              <a:chExt cx="168551" cy="168551"/>
            </a:xfrm>
          </p:grpSpPr>
          <p:sp>
            <p:nvSpPr>
              <p:cNvPr id="68" name="椭圆 6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9" name="等腰三角形 6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80" name="组合 79"/>
          <p:cNvGrpSpPr/>
          <p:nvPr/>
        </p:nvGrpSpPr>
        <p:grpSpPr>
          <a:xfrm>
            <a:off x="5557524" y="5264623"/>
            <a:ext cx="1436675" cy="276999"/>
            <a:chOff x="4369395" y="3284984"/>
            <a:chExt cx="1436675" cy="276999"/>
          </a:xfrm>
        </p:grpSpPr>
        <p:sp>
          <p:nvSpPr>
            <p:cNvPr id="88" name="文本框 9"/>
            <p:cNvSpPr txBox="1"/>
            <p:nvPr/>
          </p:nvSpPr>
          <p:spPr>
            <a:xfrm>
              <a:off x="4581935" y="3284984"/>
              <a:ext cx="1224135" cy="276999"/>
            </a:xfrm>
            <a:prstGeom prst="rect">
              <a:avLst/>
            </a:prstGeom>
            <a:noFill/>
          </p:spPr>
          <p:txBody>
            <a:bodyPr wrap="square" lIns="0" tIns="0" rIns="0" bIns="0" rtlCol="0">
              <a:spAutoFit/>
            </a:bodyPr>
            <a:lstStyle/>
            <a:p>
              <a:pPr marL="0" lvl="1"/>
              <a:r>
                <a:rPr lang="zh-CN" altLang="en-US" dirty="0">
                  <a:solidFill>
                    <a:schemeClr val="accent5">
                      <a:lumMod val="60000"/>
                      <a:lumOff val="40000"/>
                    </a:schemeClr>
                  </a:solidFill>
                  <a:latin typeface="微软雅黑" pitchFamily="34" charset="-122"/>
                  <a:ea typeface="微软雅黑" pitchFamily="34" charset="-122"/>
                </a:rPr>
                <a:t>总结</a:t>
              </a:r>
            </a:p>
          </p:txBody>
        </p:sp>
        <p:grpSp>
          <p:nvGrpSpPr>
            <p:cNvPr id="89" name="组合 88"/>
            <p:cNvGrpSpPr/>
            <p:nvPr/>
          </p:nvGrpSpPr>
          <p:grpSpPr>
            <a:xfrm>
              <a:off x="4369395" y="3316401"/>
              <a:ext cx="168551" cy="168551"/>
              <a:chOff x="5005199" y="3717032"/>
              <a:chExt cx="168551" cy="168551"/>
            </a:xfrm>
          </p:grpSpPr>
          <p:sp>
            <p:nvSpPr>
              <p:cNvPr id="90" name="椭圆 89"/>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91" name="等腰三角形 90"/>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59" name="Freeform 206"/>
          <p:cNvSpPr>
            <a:spLocks noChangeAspect="1" noEditPoints="1"/>
          </p:cNvSpPr>
          <p:nvPr/>
        </p:nvSpPr>
        <p:spPr bwMode="auto">
          <a:xfrm>
            <a:off x="5701975" y="2028310"/>
            <a:ext cx="860902" cy="1040650"/>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latin typeface="Arial" panose="020B0604020202020204" pitchFamily="34" charset="0"/>
              <a:cs typeface="Arial" panose="020B0604020202020204" pitchFamily="34" charset="0"/>
            </a:endParaRPr>
          </a:p>
        </p:txBody>
      </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extLst>
      <p:ext uri="{BB962C8B-B14F-4D97-AF65-F5344CB8AC3E}">
        <p14:creationId xmlns:p14="http://schemas.microsoft.com/office/powerpoint/2010/main" val="16394497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9"/>
                                        </p:tgtEl>
                                        <p:attrNameLst>
                                          <p:attrName>style.visibility</p:attrName>
                                        </p:attrNameLst>
                                      </p:cBhvr>
                                      <p:to>
                                        <p:strVal val="visible"/>
                                      </p:to>
                                    </p:set>
                                    <p:anim calcmode="lin" valueType="num">
                                      <p:cBhvr>
                                        <p:cTn id="11" dur="500" fill="hold"/>
                                        <p:tgtEl>
                                          <p:spTgt spid="59"/>
                                        </p:tgtEl>
                                        <p:attrNameLst>
                                          <p:attrName>ppt_w</p:attrName>
                                        </p:attrNameLst>
                                      </p:cBhvr>
                                      <p:tavLst>
                                        <p:tav tm="0">
                                          <p:val>
                                            <p:fltVal val="0"/>
                                          </p:val>
                                        </p:tav>
                                        <p:tav tm="100000">
                                          <p:val>
                                            <p:strVal val="#ppt_w"/>
                                          </p:val>
                                        </p:tav>
                                      </p:tavLst>
                                    </p:anim>
                                    <p:anim calcmode="lin" valueType="num">
                                      <p:cBhvr>
                                        <p:cTn id="12" dur="500" fill="hold"/>
                                        <p:tgtEl>
                                          <p:spTgt spid="59"/>
                                        </p:tgtEl>
                                        <p:attrNameLst>
                                          <p:attrName>ppt_h</p:attrName>
                                        </p:attrNameLst>
                                      </p:cBhvr>
                                      <p:tavLst>
                                        <p:tav tm="0">
                                          <p:val>
                                            <p:fltVal val="0"/>
                                          </p:val>
                                        </p:tav>
                                        <p:tav tm="100000">
                                          <p:val>
                                            <p:strVal val="#ppt_h"/>
                                          </p:val>
                                        </p:tav>
                                      </p:tavLst>
                                    </p:anim>
                                    <p:animEffect transition="in" filter="fade">
                                      <p:cBhvr>
                                        <p:cTn id="13" dur="500"/>
                                        <p:tgtEl>
                                          <p:spTgt spid="59"/>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5"/>
                                        </p:tgtEl>
                                        <p:attrNameLst>
                                          <p:attrName>style.visibility</p:attrName>
                                        </p:attrNameLst>
                                      </p:cBhvr>
                                      <p:to>
                                        <p:strVal val="visible"/>
                                      </p:to>
                                    </p:set>
                                    <p:anim calcmode="lin" valueType="num">
                                      <p:cBhvr>
                                        <p:cTn id="20" dur="500" fill="hold"/>
                                        <p:tgtEl>
                                          <p:spTgt spid="65"/>
                                        </p:tgtEl>
                                        <p:attrNameLst>
                                          <p:attrName>ppt_w</p:attrName>
                                        </p:attrNameLst>
                                      </p:cBhvr>
                                      <p:tavLst>
                                        <p:tav tm="0">
                                          <p:val>
                                            <p:fltVal val="0"/>
                                          </p:val>
                                        </p:tav>
                                        <p:tav tm="100000">
                                          <p:val>
                                            <p:strVal val="#ppt_w"/>
                                          </p:val>
                                        </p:tav>
                                      </p:tavLst>
                                    </p:anim>
                                    <p:anim calcmode="lin" valueType="num">
                                      <p:cBhvr>
                                        <p:cTn id="21" dur="500" fill="hold"/>
                                        <p:tgtEl>
                                          <p:spTgt spid="65"/>
                                        </p:tgtEl>
                                        <p:attrNameLst>
                                          <p:attrName>ppt_h</p:attrName>
                                        </p:attrNameLst>
                                      </p:cBhvr>
                                      <p:tavLst>
                                        <p:tav tm="0">
                                          <p:val>
                                            <p:fltVal val="0"/>
                                          </p:val>
                                        </p:tav>
                                        <p:tav tm="100000">
                                          <p:val>
                                            <p:strVal val="#ppt_h"/>
                                          </p:val>
                                        </p:tav>
                                      </p:tavLst>
                                    </p:anim>
                                    <p:animEffect transition="in" filter="fade">
                                      <p:cBhvr>
                                        <p:cTn id="22" dur="500"/>
                                        <p:tgtEl>
                                          <p:spTgt spid="65"/>
                                        </p:tgtEl>
                                      </p:cBhvr>
                                    </p:animEffect>
                                  </p:childTnLst>
                                </p:cTn>
                              </p:par>
                              <p:par>
                                <p:cTn id="23" presetID="53" presetClass="entr" presetSubtype="16" fill="hold" nodeType="withEffect">
                                  <p:stCondLst>
                                    <p:cond delay="500"/>
                                  </p:stCondLst>
                                  <p:childTnLst>
                                    <p:set>
                                      <p:cBhvr>
                                        <p:cTn id="24" dur="1" fill="hold">
                                          <p:stCondLst>
                                            <p:cond delay="0"/>
                                          </p:stCondLst>
                                        </p:cTn>
                                        <p:tgtEl>
                                          <p:spTgt spid="80"/>
                                        </p:tgtEl>
                                        <p:attrNameLst>
                                          <p:attrName>style.visibility</p:attrName>
                                        </p:attrNameLst>
                                      </p:cBhvr>
                                      <p:to>
                                        <p:strVal val="visible"/>
                                      </p:to>
                                    </p:set>
                                    <p:anim calcmode="lin" valueType="num">
                                      <p:cBhvr>
                                        <p:cTn id="25" dur="500" fill="hold"/>
                                        <p:tgtEl>
                                          <p:spTgt spid="80"/>
                                        </p:tgtEl>
                                        <p:attrNameLst>
                                          <p:attrName>ppt_w</p:attrName>
                                        </p:attrNameLst>
                                      </p:cBhvr>
                                      <p:tavLst>
                                        <p:tav tm="0">
                                          <p:val>
                                            <p:fltVal val="0"/>
                                          </p:val>
                                        </p:tav>
                                        <p:tav tm="100000">
                                          <p:val>
                                            <p:strVal val="#ppt_w"/>
                                          </p:val>
                                        </p:tav>
                                      </p:tavLst>
                                    </p:anim>
                                    <p:anim calcmode="lin" valueType="num">
                                      <p:cBhvr>
                                        <p:cTn id="26" dur="500" fill="hold"/>
                                        <p:tgtEl>
                                          <p:spTgt spid="80"/>
                                        </p:tgtEl>
                                        <p:attrNameLst>
                                          <p:attrName>ppt_h</p:attrName>
                                        </p:attrNameLst>
                                      </p:cBhvr>
                                      <p:tavLst>
                                        <p:tav tm="0">
                                          <p:val>
                                            <p:fltVal val="0"/>
                                          </p:val>
                                        </p:tav>
                                        <p:tav tm="100000">
                                          <p:val>
                                            <p:strVal val="#ppt_h"/>
                                          </p:val>
                                        </p:tav>
                                      </p:tavLst>
                                    </p:anim>
                                    <p:animEffect transition="in" filter="fade">
                                      <p:cBhvr>
                                        <p:cTn id="27" dur="500"/>
                                        <p:tgtEl>
                                          <p:spTgt spid="80"/>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59" grpId="0" animBg="1"/>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数据分析</a:t>
            </a:r>
          </a:p>
        </p:txBody>
      </p:sp>
      <p:sp>
        <p:nvSpPr>
          <p:cNvPr id="29" name="Freeform 261"/>
          <p:cNvSpPr>
            <a:spLocks/>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8" name="矩形 5"/>
          <p:cNvSpPr/>
          <p:nvPr/>
        </p:nvSpPr>
        <p:spPr>
          <a:xfrm rot="2919292">
            <a:off x="6196380" y="2667787"/>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5"/>
          <p:cNvSpPr/>
          <p:nvPr/>
        </p:nvSpPr>
        <p:spPr>
          <a:xfrm rot="18719445">
            <a:off x="5063059" y="2601632"/>
            <a:ext cx="796886" cy="732083"/>
          </a:xfrm>
          <a:custGeom>
            <a:avLst/>
            <a:gdLst>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 name="connsiteX0" fmla="*/ 0 w 1080120"/>
              <a:gd name="connsiteY0" fmla="*/ 0 h 1407198"/>
              <a:gd name="connsiteX1" fmla="*/ 1080120 w 1080120"/>
              <a:gd name="connsiteY1" fmla="*/ 0 h 1407198"/>
              <a:gd name="connsiteX2" fmla="*/ 1080120 w 1080120"/>
              <a:gd name="connsiteY2" fmla="*/ 1407198 h 1407198"/>
              <a:gd name="connsiteX3" fmla="*/ 0 w 1080120"/>
              <a:gd name="connsiteY3" fmla="*/ 1407198 h 1407198"/>
              <a:gd name="connsiteX4" fmla="*/ 0 w 1080120"/>
              <a:gd name="connsiteY4" fmla="*/ 0 h 1407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120" h="1407198">
                <a:moveTo>
                  <a:pt x="0" y="0"/>
                </a:moveTo>
                <a:lnTo>
                  <a:pt x="1080120" y="0"/>
                </a:lnTo>
                <a:cubicBezTo>
                  <a:pt x="831575" y="585667"/>
                  <a:pt x="892944" y="1005638"/>
                  <a:pt x="1080120" y="1407198"/>
                </a:cubicBezTo>
                <a:lnTo>
                  <a:pt x="0" y="1407198"/>
                </a:lnTo>
                <a:cubicBezTo>
                  <a:pt x="171833" y="1017912"/>
                  <a:pt x="260819" y="542709"/>
                  <a:pt x="0"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4516126" y="2060848"/>
            <a:ext cx="1008112" cy="1008112"/>
            <a:chOff x="4416945" y="2276872"/>
            <a:chExt cx="1008112" cy="1008112"/>
          </a:xfrm>
        </p:grpSpPr>
        <p:sp>
          <p:nvSpPr>
            <p:cNvPr id="11" name="椭圆 10"/>
            <p:cNvSpPr/>
            <p:nvPr/>
          </p:nvSpPr>
          <p:spPr>
            <a:xfrm>
              <a:off x="4416945" y="2276872"/>
              <a:ext cx="1008112" cy="100811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Freeform 92"/>
            <p:cNvSpPr>
              <a:spLocks noEditPoints="1"/>
            </p:cNvSpPr>
            <p:nvPr/>
          </p:nvSpPr>
          <p:spPr bwMode="auto">
            <a:xfrm>
              <a:off x="4780507" y="2642667"/>
              <a:ext cx="280988" cy="287338"/>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3" name="组合 12"/>
          <p:cNvGrpSpPr/>
          <p:nvPr/>
        </p:nvGrpSpPr>
        <p:grpSpPr>
          <a:xfrm>
            <a:off x="5389677" y="2852936"/>
            <a:ext cx="1285817" cy="1285817"/>
            <a:chOff x="5290496" y="3068960"/>
            <a:chExt cx="1285817" cy="1285817"/>
          </a:xfrm>
        </p:grpSpPr>
        <p:sp>
          <p:nvSpPr>
            <p:cNvPr id="14" name="椭圆 13"/>
            <p:cNvSpPr/>
            <p:nvPr/>
          </p:nvSpPr>
          <p:spPr>
            <a:xfrm>
              <a:off x="5290496" y="3068960"/>
              <a:ext cx="1285817" cy="1285817"/>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90"/>
            <p:cNvSpPr>
              <a:spLocks noEditPoints="1"/>
            </p:cNvSpPr>
            <p:nvPr/>
          </p:nvSpPr>
          <p:spPr bwMode="auto">
            <a:xfrm>
              <a:off x="5837798" y="3501008"/>
              <a:ext cx="332982" cy="354529"/>
            </a:xfrm>
            <a:custGeom>
              <a:avLst/>
              <a:gdLst>
                <a:gd name="T0" fmla="*/ 20 w 188"/>
                <a:gd name="T1" fmla="*/ 116 h 200"/>
                <a:gd name="T2" fmla="*/ 160 w 188"/>
                <a:gd name="T3" fmla="*/ 96 h 200"/>
                <a:gd name="T4" fmla="*/ 180 w 188"/>
                <a:gd name="T5" fmla="*/ 56 h 200"/>
                <a:gd name="T6" fmla="*/ 180 w 188"/>
                <a:gd name="T7" fmla="*/ 36 h 200"/>
                <a:gd name="T8" fmla="*/ 20 w 188"/>
                <a:gd name="T9" fmla="*/ 8 h 200"/>
                <a:gd name="T10" fmla="*/ 188 w 188"/>
                <a:gd name="T11" fmla="*/ 104 h 200"/>
                <a:gd name="T12" fmla="*/ 120 w 188"/>
                <a:gd name="T13" fmla="*/ 36 h 200"/>
                <a:gd name="T14" fmla="*/ 120 w 188"/>
                <a:gd name="T15" fmla="*/ 56 h 200"/>
                <a:gd name="T16" fmla="*/ 100 w 188"/>
                <a:gd name="T17" fmla="*/ 36 h 200"/>
                <a:gd name="T18" fmla="*/ 40 w 188"/>
                <a:gd name="T19" fmla="*/ 56 h 200"/>
                <a:gd name="T20" fmla="*/ 60 w 188"/>
                <a:gd name="T21" fmla="*/ 56 h 200"/>
                <a:gd name="T22" fmla="*/ 40 w 188"/>
                <a:gd name="T23" fmla="*/ 96 h 200"/>
                <a:gd name="T24" fmla="*/ 60 w 188"/>
                <a:gd name="T25" fmla="*/ 96 h 200"/>
                <a:gd name="T26" fmla="*/ 80 w 188"/>
                <a:gd name="T27" fmla="*/ 96 h 200"/>
                <a:gd name="T28" fmla="*/ 140 w 188"/>
                <a:gd name="T29" fmla="*/ 76 h 200"/>
                <a:gd name="T30" fmla="*/ 120 w 188"/>
                <a:gd name="T31" fmla="*/ 76 h 200"/>
                <a:gd name="T32" fmla="*/ 160 w 188"/>
                <a:gd name="T33" fmla="*/ 56 h 200"/>
                <a:gd name="T34" fmla="*/ 140 w 188"/>
                <a:gd name="T35" fmla="*/ 56 h 200"/>
                <a:gd name="T36" fmla="*/ 120 w 188"/>
                <a:gd name="T37" fmla="*/ 56 h 200"/>
                <a:gd name="T38" fmla="*/ 60 w 188"/>
                <a:gd name="T39" fmla="*/ 76 h 200"/>
                <a:gd name="T40" fmla="*/ 80 w 188"/>
                <a:gd name="T41" fmla="*/ 76 h 200"/>
                <a:gd name="T42" fmla="*/ 16 w 188"/>
                <a:gd name="T43" fmla="*/ 192 h 200"/>
                <a:gd name="T44" fmla="*/ 0 w 188"/>
                <a:gd name="T45" fmla="*/ 8 h 200"/>
                <a:gd name="T46" fmla="*/ 16 w 188"/>
                <a:gd name="T47" fmla="*/ 124 h 200"/>
                <a:gd name="T48" fmla="*/ 16 w 188"/>
                <a:gd name="T49" fmla="*/ 124 h 200"/>
                <a:gd name="T50" fmla="*/ 140 w 188"/>
                <a:gd name="T51" fmla="*/ 96 h 200"/>
                <a:gd name="T52" fmla="*/ 120 w 188"/>
                <a:gd name="T53" fmla="*/ 116 h 200"/>
                <a:gd name="T54" fmla="*/ 120 w 188"/>
                <a:gd name="T55" fmla="*/ 96 h 200"/>
                <a:gd name="T56" fmla="*/ 60 w 188"/>
                <a:gd name="T57" fmla="*/ 116 h 200"/>
                <a:gd name="T58" fmla="*/ 80 w 188"/>
                <a:gd name="T59" fmla="*/ 116 h 200"/>
                <a:gd name="T60" fmla="*/ 40 w 188"/>
                <a:gd name="T61" fmla="*/ 96 h 200"/>
                <a:gd name="T62" fmla="*/ 20 w 188"/>
                <a:gd name="T63" fmla="*/ 76 h 200"/>
                <a:gd name="T64" fmla="*/ 40 w 188"/>
                <a:gd name="T65" fmla="*/ 76 h 200"/>
                <a:gd name="T66" fmla="*/ 20 w 188"/>
                <a:gd name="T67" fmla="*/ 16 h 200"/>
                <a:gd name="T68" fmla="*/ 40 w 188"/>
                <a:gd name="T69" fmla="*/ 36 h 200"/>
                <a:gd name="T70" fmla="*/ 60 w 188"/>
                <a:gd name="T71" fmla="*/ 16 h 200"/>
                <a:gd name="T72" fmla="*/ 80 w 188"/>
                <a:gd name="T73" fmla="*/ 36 h 200"/>
                <a:gd name="T74" fmla="*/ 100 w 188"/>
                <a:gd name="T75" fmla="*/ 16 h 200"/>
                <a:gd name="T76" fmla="*/ 120 w 188"/>
                <a:gd name="T77" fmla="*/ 36 h 200"/>
                <a:gd name="T78" fmla="*/ 140 w 188"/>
                <a:gd name="T79" fmla="*/ 16 h 200"/>
                <a:gd name="T80" fmla="*/ 160 w 188"/>
                <a:gd name="T81" fmla="*/ 36 h 200"/>
                <a:gd name="T82" fmla="*/ 20 w 188"/>
                <a:gd name="T83" fmla="*/ 8 h 200"/>
                <a:gd name="T84" fmla="*/ 20 w 188"/>
                <a:gd name="T85" fmla="*/ 8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 h="200">
                  <a:moveTo>
                    <a:pt x="168" y="124"/>
                  </a:moveTo>
                  <a:cubicBezTo>
                    <a:pt x="168" y="124"/>
                    <a:pt x="57" y="124"/>
                    <a:pt x="20" y="124"/>
                  </a:cubicBezTo>
                  <a:cubicBezTo>
                    <a:pt x="20" y="116"/>
                    <a:pt x="20" y="116"/>
                    <a:pt x="20" y="116"/>
                  </a:cubicBezTo>
                  <a:cubicBezTo>
                    <a:pt x="160" y="116"/>
                    <a:pt x="160" y="116"/>
                    <a:pt x="160" y="116"/>
                  </a:cubicBezTo>
                  <a:cubicBezTo>
                    <a:pt x="171" y="116"/>
                    <a:pt x="180" y="107"/>
                    <a:pt x="180" y="96"/>
                  </a:cubicBezTo>
                  <a:cubicBezTo>
                    <a:pt x="160" y="96"/>
                    <a:pt x="160" y="96"/>
                    <a:pt x="160" y="96"/>
                  </a:cubicBezTo>
                  <a:cubicBezTo>
                    <a:pt x="160" y="76"/>
                    <a:pt x="160" y="76"/>
                    <a:pt x="160" y="76"/>
                  </a:cubicBezTo>
                  <a:cubicBezTo>
                    <a:pt x="180" y="76"/>
                    <a:pt x="180" y="76"/>
                    <a:pt x="180" y="76"/>
                  </a:cubicBezTo>
                  <a:cubicBezTo>
                    <a:pt x="180" y="56"/>
                    <a:pt x="180" y="56"/>
                    <a:pt x="180" y="56"/>
                  </a:cubicBezTo>
                  <a:cubicBezTo>
                    <a:pt x="160" y="56"/>
                    <a:pt x="160" y="56"/>
                    <a:pt x="160" y="56"/>
                  </a:cubicBezTo>
                  <a:cubicBezTo>
                    <a:pt x="160" y="36"/>
                    <a:pt x="160" y="36"/>
                    <a:pt x="160" y="36"/>
                  </a:cubicBezTo>
                  <a:cubicBezTo>
                    <a:pt x="180" y="36"/>
                    <a:pt x="180" y="36"/>
                    <a:pt x="180" y="36"/>
                  </a:cubicBezTo>
                  <a:cubicBezTo>
                    <a:pt x="180" y="25"/>
                    <a:pt x="171" y="16"/>
                    <a:pt x="160" y="16"/>
                  </a:cubicBezTo>
                  <a:cubicBezTo>
                    <a:pt x="20" y="16"/>
                    <a:pt x="20" y="16"/>
                    <a:pt x="20" y="16"/>
                  </a:cubicBezTo>
                  <a:cubicBezTo>
                    <a:pt x="20" y="8"/>
                    <a:pt x="20" y="8"/>
                    <a:pt x="20" y="8"/>
                  </a:cubicBezTo>
                  <a:cubicBezTo>
                    <a:pt x="57" y="8"/>
                    <a:pt x="168" y="8"/>
                    <a:pt x="168" y="8"/>
                  </a:cubicBezTo>
                  <a:cubicBezTo>
                    <a:pt x="179" y="8"/>
                    <a:pt x="188" y="17"/>
                    <a:pt x="188" y="28"/>
                  </a:cubicBezTo>
                  <a:cubicBezTo>
                    <a:pt x="188" y="104"/>
                    <a:pt x="188" y="104"/>
                    <a:pt x="188" y="104"/>
                  </a:cubicBezTo>
                  <a:cubicBezTo>
                    <a:pt x="188" y="115"/>
                    <a:pt x="179" y="124"/>
                    <a:pt x="168" y="124"/>
                  </a:cubicBezTo>
                  <a:close/>
                  <a:moveTo>
                    <a:pt x="120" y="56"/>
                  </a:moveTo>
                  <a:cubicBezTo>
                    <a:pt x="120" y="36"/>
                    <a:pt x="120" y="36"/>
                    <a:pt x="120" y="36"/>
                  </a:cubicBezTo>
                  <a:cubicBezTo>
                    <a:pt x="140" y="36"/>
                    <a:pt x="140" y="36"/>
                    <a:pt x="140" y="36"/>
                  </a:cubicBezTo>
                  <a:cubicBezTo>
                    <a:pt x="140" y="56"/>
                    <a:pt x="140" y="56"/>
                    <a:pt x="140" y="56"/>
                  </a:cubicBezTo>
                  <a:lnTo>
                    <a:pt x="120" y="56"/>
                  </a:lnTo>
                  <a:close/>
                  <a:moveTo>
                    <a:pt x="80" y="56"/>
                  </a:moveTo>
                  <a:cubicBezTo>
                    <a:pt x="80" y="36"/>
                    <a:pt x="80" y="36"/>
                    <a:pt x="80" y="36"/>
                  </a:cubicBezTo>
                  <a:cubicBezTo>
                    <a:pt x="100" y="36"/>
                    <a:pt x="100" y="36"/>
                    <a:pt x="100" y="36"/>
                  </a:cubicBezTo>
                  <a:cubicBezTo>
                    <a:pt x="100" y="56"/>
                    <a:pt x="100" y="56"/>
                    <a:pt x="100" y="56"/>
                  </a:cubicBezTo>
                  <a:lnTo>
                    <a:pt x="80" y="56"/>
                  </a:lnTo>
                  <a:close/>
                  <a:moveTo>
                    <a:pt x="40" y="56"/>
                  </a:moveTo>
                  <a:cubicBezTo>
                    <a:pt x="40" y="36"/>
                    <a:pt x="40" y="36"/>
                    <a:pt x="40" y="36"/>
                  </a:cubicBezTo>
                  <a:cubicBezTo>
                    <a:pt x="60" y="36"/>
                    <a:pt x="60" y="36"/>
                    <a:pt x="60" y="36"/>
                  </a:cubicBezTo>
                  <a:cubicBezTo>
                    <a:pt x="60" y="56"/>
                    <a:pt x="60" y="56"/>
                    <a:pt x="60" y="56"/>
                  </a:cubicBezTo>
                  <a:lnTo>
                    <a:pt x="40" y="56"/>
                  </a:lnTo>
                  <a:close/>
                  <a:moveTo>
                    <a:pt x="60" y="96"/>
                  </a:moveTo>
                  <a:cubicBezTo>
                    <a:pt x="40" y="96"/>
                    <a:pt x="40" y="96"/>
                    <a:pt x="40" y="96"/>
                  </a:cubicBezTo>
                  <a:cubicBezTo>
                    <a:pt x="40" y="76"/>
                    <a:pt x="40" y="76"/>
                    <a:pt x="40" y="76"/>
                  </a:cubicBezTo>
                  <a:cubicBezTo>
                    <a:pt x="60" y="76"/>
                    <a:pt x="60" y="76"/>
                    <a:pt x="60" y="76"/>
                  </a:cubicBezTo>
                  <a:lnTo>
                    <a:pt x="60" y="96"/>
                  </a:lnTo>
                  <a:close/>
                  <a:moveTo>
                    <a:pt x="100" y="76"/>
                  </a:moveTo>
                  <a:cubicBezTo>
                    <a:pt x="100" y="96"/>
                    <a:pt x="100" y="96"/>
                    <a:pt x="100" y="96"/>
                  </a:cubicBezTo>
                  <a:cubicBezTo>
                    <a:pt x="80" y="96"/>
                    <a:pt x="80" y="96"/>
                    <a:pt x="80" y="96"/>
                  </a:cubicBezTo>
                  <a:cubicBezTo>
                    <a:pt x="80" y="76"/>
                    <a:pt x="80" y="76"/>
                    <a:pt x="80" y="76"/>
                  </a:cubicBezTo>
                  <a:lnTo>
                    <a:pt x="100" y="76"/>
                  </a:lnTo>
                  <a:close/>
                  <a:moveTo>
                    <a:pt x="140" y="76"/>
                  </a:moveTo>
                  <a:cubicBezTo>
                    <a:pt x="140" y="96"/>
                    <a:pt x="140" y="96"/>
                    <a:pt x="140" y="96"/>
                  </a:cubicBezTo>
                  <a:cubicBezTo>
                    <a:pt x="120" y="96"/>
                    <a:pt x="120" y="96"/>
                    <a:pt x="120" y="96"/>
                  </a:cubicBezTo>
                  <a:cubicBezTo>
                    <a:pt x="120" y="76"/>
                    <a:pt x="120" y="76"/>
                    <a:pt x="120" y="76"/>
                  </a:cubicBezTo>
                  <a:lnTo>
                    <a:pt x="140" y="76"/>
                  </a:lnTo>
                  <a:close/>
                  <a:moveTo>
                    <a:pt x="140" y="56"/>
                  </a:moveTo>
                  <a:cubicBezTo>
                    <a:pt x="160" y="56"/>
                    <a:pt x="160" y="56"/>
                    <a:pt x="160" y="56"/>
                  </a:cubicBezTo>
                  <a:cubicBezTo>
                    <a:pt x="160" y="76"/>
                    <a:pt x="160" y="76"/>
                    <a:pt x="160" y="76"/>
                  </a:cubicBezTo>
                  <a:cubicBezTo>
                    <a:pt x="140" y="76"/>
                    <a:pt x="140" y="76"/>
                    <a:pt x="140" y="76"/>
                  </a:cubicBezTo>
                  <a:lnTo>
                    <a:pt x="140" y="56"/>
                  </a:lnTo>
                  <a:close/>
                  <a:moveTo>
                    <a:pt x="100" y="76"/>
                  </a:moveTo>
                  <a:cubicBezTo>
                    <a:pt x="100" y="56"/>
                    <a:pt x="100" y="56"/>
                    <a:pt x="100" y="56"/>
                  </a:cubicBezTo>
                  <a:cubicBezTo>
                    <a:pt x="120" y="56"/>
                    <a:pt x="120" y="56"/>
                    <a:pt x="120" y="56"/>
                  </a:cubicBezTo>
                  <a:cubicBezTo>
                    <a:pt x="120" y="76"/>
                    <a:pt x="120" y="76"/>
                    <a:pt x="120" y="76"/>
                  </a:cubicBezTo>
                  <a:lnTo>
                    <a:pt x="100" y="76"/>
                  </a:lnTo>
                  <a:close/>
                  <a:moveTo>
                    <a:pt x="60" y="76"/>
                  </a:moveTo>
                  <a:cubicBezTo>
                    <a:pt x="60" y="56"/>
                    <a:pt x="60" y="56"/>
                    <a:pt x="60" y="56"/>
                  </a:cubicBezTo>
                  <a:cubicBezTo>
                    <a:pt x="80" y="56"/>
                    <a:pt x="80" y="56"/>
                    <a:pt x="80" y="56"/>
                  </a:cubicBezTo>
                  <a:cubicBezTo>
                    <a:pt x="80" y="76"/>
                    <a:pt x="80" y="76"/>
                    <a:pt x="80" y="76"/>
                  </a:cubicBezTo>
                  <a:lnTo>
                    <a:pt x="60" y="76"/>
                  </a:lnTo>
                  <a:close/>
                  <a:moveTo>
                    <a:pt x="16" y="124"/>
                  </a:moveTo>
                  <a:cubicBezTo>
                    <a:pt x="16" y="192"/>
                    <a:pt x="16" y="192"/>
                    <a:pt x="16" y="192"/>
                  </a:cubicBezTo>
                  <a:cubicBezTo>
                    <a:pt x="16" y="196"/>
                    <a:pt x="12" y="200"/>
                    <a:pt x="8" y="200"/>
                  </a:cubicBezTo>
                  <a:cubicBezTo>
                    <a:pt x="3" y="200"/>
                    <a:pt x="0" y="196"/>
                    <a:pt x="0" y="192"/>
                  </a:cubicBezTo>
                  <a:cubicBezTo>
                    <a:pt x="0" y="8"/>
                    <a:pt x="0" y="8"/>
                    <a:pt x="0" y="8"/>
                  </a:cubicBezTo>
                  <a:cubicBezTo>
                    <a:pt x="0" y="3"/>
                    <a:pt x="3" y="0"/>
                    <a:pt x="8" y="0"/>
                  </a:cubicBezTo>
                  <a:cubicBezTo>
                    <a:pt x="12" y="0"/>
                    <a:pt x="16" y="3"/>
                    <a:pt x="16" y="8"/>
                  </a:cubicBezTo>
                  <a:cubicBezTo>
                    <a:pt x="16" y="124"/>
                    <a:pt x="16" y="124"/>
                    <a:pt x="16" y="124"/>
                  </a:cubicBezTo>
                  <a:cubicBezTo>
                    <a:pt x="17" y="124"/>
                    <a:pt x="18" y="124"/>
                    <a:pt x="20" y="124"/>
                  </a:cubicBezTo>
                  <a:cubicBezTo>
                    <a:pt x="20" y="124"/>
                    <a:pt x="20" y="124"/>
                    <a:pt x="20" y="124"/>
                  </a:cubicBezTo>
                  <a:cubicBezTo>
                    <a:pt x="18" y="124"/>
                    <a:pt x="17" y="124"/>
                    <a:pt x="16" y="124"/>
                  </a:cubicBezTo>
                  <a:close/>
                  <a:moveTo>
                    <a:pt x="160" y="116"/>
                  </a:moveTo>
                  <a:cubicBezTo>
                    <a:pt x="140" y="116"/>
                    <a:pt x="140" y="116"/>
                    <a:pt x="140" y="116"/>
                  </a:cubicBezTo>
                  <a:cubicBezTo>
                    <a:pt x="140" y="96"/>
                    <a:pt x="140" y="96"/>
                    <a:pt x="140" y="96"/>
                  </a:cubicBezTo>
                  <a:cubicBezTo>
                    <a:pt x="160" y="96"/>
                    <a:pt x="160" y="96"/>
                    <a:pt x="160" y="96"/>
                  </a:cubicBezTo>
                  <a:lnTo>
                    <a:pt x="160" y="116"/>
                  </a:lnTo>
                  <a:close/>
                  <a:moveTo>
                    <a:pt x="120" y="116"/>
                  </a:moveTo>
                  <a:cubicBezTo>
                    <a:pt x="100" y="116"/>
                    <a:pt x="100" y="116"/>
                    <a:pt x="100" y="116"/>
                  </a:cubicBezTo>
                  <a:cubicBezTo>
                    <a:pt x="100" y="96"/>
                    <a:pt x="100" y="96"/>
                    <a:pt x="100" y="96"/>
                  </a:cubicBezTo>
                  <a:cubicBezTo>
                    <a:pt x="120" y="96"/>
                    <a:pt x="120" y="96"/>
                    <a:pt x="120" y="96"/>
                  </a:cubicBezTo>
                  <a:lnTo>
                    <a:pt x="120" y="116"/>
                  </a:lnTo>
                  <a:close/>
                  <a:moveTo>
                    <a:pt x="80" y="116"/>
                  </a:moveTo>
                  <a:cubicBezTo>
                    <a:pt x="60" y="116"/>
                    <a:pt x="60" y="116"/>
                    <a:pt x="60" y="116"/>
                  </a:cubicBezTo>
                  <a:cubicBezTo>
                    <a:pt x="60" y="96"/>
                    <a:pt x="60" y="96"/>
                    <a:pt x="60" y="96"/>
                  </a:cubicBezTo>
                  <a:cubicBezTo>
                    <a:pt x="80" y="96"/>
                    <a:pt x="80" y="96"/>
                    <a:pt x="80" y="96"/>
                  </a:cubicBezTo>
                  <a:lnTo>
                    <a:pt x="80" y="116"/>
                  </a:lnTo>
                  <a:close/>
                  <a:moveTo>
                    <a:pt x="20" y="116"/>
                  </a:moveTo>
                  <a:cubicBezTo>
                    <a:pt x="20" y="96"/>
                    <a:pt x="20" y="96"/>
                    <a:pt x="20" y="96"/>
                  </a:cubicBezTo>
                  <a:cubicBezTo>
                    <a:pt x="40" y="96"/>
                    <a:pt x="40" y="96"/>
                    <a:pt x="40" y="96"/>
                  </a:cubicBezTo>
                  <a:cubicBezTo>
                    <a:pt x="40" y="116"/>
                    <a:pt x="40" y="116"/>
                    <a:pt x="40" y="116"/>
                  </a:cubicBezTo>
                  <a:lnTo>
                    <a:pt x="20" y="116"/>
                  </a:lnTo>
                  <a:close/>
                  <a:moveTo>
                    <a:pt x="20" y="76"/>
                  </a:moveTo>
                  <a:cubicBezTo>
                    <a:pt x="20" y="56"/>
                    <a:pt x="20" y="56"/>
                    <a:pt x="20" y="56"/>
                  </a:cubicBezTo>
                  <a:cubicBezTo>
                    <a:pt x="40" y="56"/>
                    <a:pt x="40" y="56"/>
                    <a:pt x="40" y="56"/>
                  </a:cubicBezTo>
                  <a:cubicBezTo>
                    <a:pt x="40" y="76"/>
                    <a:pt x="40" y="76"/>
                    <a:pt x="40" y="76"/>
                  </a:cubicBezTo>
                  <a:lnTo>
                    <a:pt x="20" y="76"/>
                  </a:lnTo>
                  <a:close/>
                  <a:moveTo>
                    <a:pt x="20" y="36"/>
                  </a:moveTo>
                  <a:cubicBezTo>
                    <a:pt x="20" y="16"/>
                    <a:pt x="20" y="16"/>
                    <a:pt x="20" y="16"/>
                  </a:cubicBezTo>
                  <a:cubicBezTo>
                    <a:pt x="40" y="16"/>
                    <a:pt x="40" y="16"/>
                    <a:pt x="40" y="16"/>
                  </a:cubicBezTo>
                  <a:cubicBezTo>
                    <a:pt x="40" y="36"/>
                    <a:pt x="40" y="36"/>
                    <a:pt x="40" y="36"/>
                  </a:cubicBezTo>
                  <a:cubicBezTo>
                    <a:pt x="40" y="36"/>
                    <a:pt x="40" y="36"/>
                    <a:pt x="40" y="36"/>
                  </a:cubicBezTo>
                  <a:cubicBezTo>
                    <a:pt x="20" y="36"/>
                    <a:pt x="20" y="36"/>
                    <a:pt x="20" y="36"/>
                  </a:cubicBezTo>
                  <a:close/>
                  <a:moveTo>
                    <a:pt x="60" y="36"/>
                  </a:moveTo>
                  <a:cubicBezTo>
                    <a:pt x="60" y="16"/>
                    <a:pt x="60" y="16"/>
                    <a:pt x="60" y="16"/>
                  </a:cubicBezTo>
                  <a:cubicBezTo>
                    <a:pt x="80" y="16"/>
                    <a:pt x="80" y="16"/>
                    <a:pt x="80" y="16"/>
                  </a:cubicBezTo>
                  <a:cubicBezTo>
                    <a:pt x="80" y="36"/>
                    <a:pt x="80" y="36"/>
                    <a:pt x="80" y="36"/>
                  </a:cubicBezTo>
                  <a:cubicBezTo>
                    <a:pt x="80" y="36"/>
                    <a:pt x="80" y="36"/>
                    <a:pt x="80" y="36"/>
                  </a:cubicBezTo>
                  <a:cubicBezTo>
                    <a:pt x="60" y="36"/>
                    <a:pt x="60" y="36"/>
                    <a:pt x="60" y="36"/>
                  </a:cubicBezTo>
                  <a:close/>
                  <a:moveTo>
                    <a:pt x="100" y="36"/>
                  </a:moveTo>
                  <a:cubicBezTo>
                    <a:pt x="100" y="16"/>
                    <a:pt x="100" y="16"/>
                    <a:pt x="100" y="16"/>
                  </a:cubicBezTo>
                  <a:cubicBezTo>
                    <a:pt x="120" y="16"/>
                    <a:pt x="120" y="16"/>
                    <a:pt x="120" y="16"/>
                  </a:cubicBezTo>
                  <a:cubicBezTo>
                    <a:pt x="120" y="36"/>
                    <a:pt x="120" y="36"/>
                    <a:pt x="120" y="36"/>
                  </a:cubicBezTo>
                  <a:cubicBezTo>
                    <a:pt x="120" y="36"/>
                    <a:pt x="120" y="36"/>
                    <a:pt x="120" y="36"/>
                  </a:cubicBezTo>
                  <a:cubicBezTo>
                    <a:pt x="100" y="36"/>
                    <a:pt x="100" y="36"/>
                    <a:pt x="100" y="36"/>
                  </a:cubicBezTo>
                  <a:close/>
                  <a:moveTo>
                    <a:pt x="140" y="36"/>
                  </a:moveTo>
                  <a:cubicBezTo>
                    <a:pt x="140" y="16"/>
                    <a:pt x="140" y="16"/>
                    <a:pt x="140" y="16"/>
                  </a:cubicBezTo>
                  <a:cubicBezTo>
                    <a:pt x="160" y="16"/>
                    <a:pt x="160" y="16"/>
                    <a:pt x="160" y="16"/>
                  </a:cubicBezTo>
                  <a:cubicBezTo>
                    <a:pt x="160" y="36"/>
                    <a:pt x="160" y="36"/>
                    <a:pt x="160" y="36"/>
                  </a:cubicBezTo>
                  <a:cubicBezTo>
                    <a:pt x="160" y="36"/>
                    <a:pt x="160" y="36"/>
                    <a:pt x="160" y="36"/>
                  </a:cubicBezTo>
                  <a:cubicBezTo>
                    <a:pt x="140" y="36"/>
                    <a:pt x="140" y="36"/>
                    <a:pt x="140" y="36"/>
                  </a:cubicBezTo>
                  <a:close/>
                  <a:moveTo>
                    <a:pt x="20" y="8"/>
                  </a:moveTo>
                  <a:cubicBezTo>
                    <a:pt x="20" y="8"/>
                    <a:pt x="20" y="8"/>
                    <a:pt x="20" y="8"/>
                  </a:cubicBezTo>
                  <a:cubicBezTo>
                    <a:pt x="15" y="8"/>
                    <a:pt x="16" y="8"/>
                    <a:pt x="20" y="8"/>
                  </a:cubicBezTo>
                  <a:close/>
                  <a:moveTo>
                    <a:pt x="20" y="8"/>
                  </a:moveTo>
                  <a:cubicBezTo>
                    <a:pt x="20" y="8"/>
                    <a:pt x="20" y="8"/>
                    <a:pt x="20" y="8"/>
                  </a:cubicBezTo>
                  <a:cubicBezTo>
                    <a:pt x="43" y="8"/>
                    <a:pt x="27" y="8"/>
                    <a:pt x="20" y="8"/>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组合 15"/>
          <p:cNvGrpSpPr/>
          <p:nvPr/>
        </p:nvGrpSpPr>
        <p:grpSpPr>
          <a:xfrm>
            <a:off x="6556808" y="1661762"/>
            <a:ext cx="1512168" cy="1512168"/>
            <a:chOff x="6457627" y="1877786"/>
            <a:chExt cx="1512168" cy="1512168"/>
          </a:xfrm>
        </p:grpSpPr>
        <p:sp>
          <p:nvSpPr>
            <p:cNvPr id="17" name="椭圆 16"/>
            <p:cNvSpPr/>
            <p:nvPr/>
          </p:nvSpPr>
          <p:spPr>
            <a:xfrm>
              <a:off x="6457627" y="1877786"/>
              <a:ext cx="1512168" cy="1512168"/>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96"/>
            <p:cNvSpPr>
              <a:spLocks noEditPoints="1"/>
            </p:cNvSpPr>
            <p:nvPr/>
          </p:nvSpPr>
          <p:spPr bwMode="auto">
            <a:xfrm>
              <a:off x="7030838" y="2430778"/>
              <a:ext cx="406183" cy="406183"/>
            </a:xfrm>
            <a:custGeom>
              <a:avLst/>
              <a:gdLst>
                <a:gd name="T0" fmla="*/ 140 w 200"/>
                <a:gd name="T1" fmla="*/ 200 h 200"/>
                <a:gd name="T2" fmla="*/ 140 w 200"/>
                <a:gd name="T3" fmla="*/ 184 h 200"/>
                <a:gd name="T4" fmla="*/ 200 w 200"/>
                <a:gd name="T5" fmla="*/ 184 h 200"/>
                <a:gd name="T6" fmla="*/ 200 w 200"/>
                <a:gd name="T7" fmla="*/ 200 h 200"/>
                <a:gd name="T8" fmla="*/ 140 w 200"/>
                <a:gd name="T9" fmla="*/ 200 h 200"/>
                <a:gd name="T10" fmla="*/ 160 w 200"/>
                <a:gd name="T11" fmla="*/ 87 h 200"/>
                <a:gd name="T12" fmla="*/ 40 w 200"/>
                <a:gd name="T13" fmla="*/ 87 h 200"/>
                <a:gd name="T14" fmla="*/ 40 w 200"/>
                <a:gd name="T15" fmla="*/ 180 h 200"/>
                <a:gd name="T16" fmla="*/ 20 w 200"/>
                <a:gd name="T17" fmla="*/ 180 h 200"/>
                <a:gd name="T18" fmla="*/ 20 w 200"/>
                <a:gd name="T19" fmla="*/ 10 h 200"/>
                <a:gd name="T20" fmla="*/ 30 w 200"/>
                <a:gd name="T21" fmla="*/ 0 h 200"/>
                <a:gd name="T22" fmla="*/ 40 w 200"/>
                <a:gd name="T23" fmla="*/ 10 h 200"/>
                <a:gd name="T24" fmla="*/ 40 w 200"/>
                <a:gd name="T25" fmla="*/ 28 h 200"/>
                <a:gd name="T26" fmla="*/ 160 w 200"/>
                <a:gd name="T27" fmla="*/ 28 h 200"/>
                <a:gd name="T28" fmla="*/ 160 w 200"/>
                <a:gd name="T29" fmla="*/ 10 h 200"/>
                <a:gd name="T30" fmla="*/ 170 w 200"/>
                <a:gd name="T31" fmla="*/ 0 h 200"/>
                <a:gd name="T32" fmla="*/ 180 w 200"/>
                <a:gd name="T33" fmla="*/ 10 h 200"/>
                <a:gd name="T34" fmla="*/ 180 w 200"/>
                <a:gd name="T35" fmla="*/ 180 h 200"/>
                <a:gd name="T36" fmla="*/ 160 w 200"/>
                <a:gd name="T37" fmla="*/ 180 h 200"/>
                <a:gd name="T38" fmla="*/ 160 w 200"/>
                <a:gd name="T39" fmla="*/ 87 h 200"/>
                <a:gd name="T40" fmla="*/ 140 w 200"/>
                <a:gd name="T41" fmla="*/ 40 h 200"/>
                <a:gd name="T42" fmla="*/ 140 w 200"/>
                <a:gd name="T43" fmla="*/ 60 h 200"/>
                <a:gd name="T44" fmla="*/ 120 w 200"/>
                <a:gd name="T45" fmla="*/ 60 h 200"/>
                <a:gd name="T46" fmla="*/ 120 w 200"/>
                <a:gd name="T47" fmla="*/ 40 h 200"/>
                <a:gd name="T48" fmla="*/ 100 w 200"/>
                <a:gd name="T49" fmla="*/ 40 h 200"/>
                <a:gd name="T50" fmla="*/ 100 w 200"/>
                <a:gd name="T51" fmla="*/ 60 h 200"/>
                <a:gd name="T52" fmla="*/ 80 w 200"/>
                <a:gd name="T53" fmla="*/ 60 h 200"/>
                <a:gd name="T54" fmla="*/ 80 w 200"/>
                <a:gd name="T55" fmla="*/ 40 h 200"/>
                <a:gd name="T56" fmla="*/ 60 w 200"/>
                <a:gd name="T57" fmla="*/ 40 h 200"/>
                <a:gd name="T58" fmla="*/ 60 w 200"/>
                <a:gd name="T59" fmla="*/ 60 h 200"/>
                <a:gd name="T60" fmla="*/ 40 w 200"/>
                <a:gd name="T61" fmla="*/ 60 h 200"/>
                <a:gd name="T62" fmla="*/ 40 w 200"/>
                <a:gd name="T63" fmla="*/ 80 h 200"/>
                <a:gd name="T64" fmla="*/ 60 w 200"/>
                <a:gd name="T65" fmla="*/ 80 h 200"/>
                <a:gd name="T66" fmla="*/ 60 w 200"/>
                <a:gd name="T67" fmla="*/ 60 h 200"/>
                <a:gd name="T68" fmla="*/ 80 w 200"/>
                <a:gd name="T69" fmla="*/ 60 h 200"/>
                <a:gd name="T70" fmla="*/ 80 w 200"/>
                <a:gd name="T71" fmla="*/ 80 h 200"/>
                <a:gd name="T72" fmla="*/ 100 w 200"/>
                <a:gd name="T73" fmla="*/ 80 h 200"/>
                <a:gd name="T74" fmla="*/ 100 w 200"/>
                <a:gd name="T75" fmla="*/ 60 h 200"/>
                <a:gd name="T76" fmla="*/ 120 w 200"/>
                <a:gd name="T77" fmla="*/ 60 h 200"/>
                <a:gd name="T78" fmla="*/ 120 w 200"/>
                <a:gd name="T79" fmla="*/ 80 h 200"/>
                <a:gd name="T80" fmla="*/ 140 w 200"/>
                <a:gd name="T81" fmla="*/ 80 h 200"/>
                <a:gd name="T82" fmla="*/ 140 w 200"/>
                <a:gd name="T83" fmla="*/ 60 h 200"/>
                <a:gd name="T84" fmla="*/ 160 w 200"/>
                <a:gd name="T85" fmla="*/ 60 h 200"/>
                <a:gd name="T86" fmla="*/ 160 w 200"/>
                <a:gd name="T87" fmla="*/ 40 h 200"/>
                <a:gd name="T88" fmla="*/ 140 w 200"/>
                <a:gd name="T89" fmla="*/ 40 h 200"/>
                <a:gd name="T90" fmla="*/ 60 w 200"/>
                <a:gd name="T91" fmla="*/ 200 h 200"/>
                <a:gd name="T92" fmla="*/ 0 w 200"/>
                <a:gd name="T93" fmla="*/ 200 h 200"/>
                <a:gd name="T94" fmla="*/ 0 w 200"/>
                <a:gd name="T95" fmla="*/ 184 h 200"/>
                <a:gd name="T96" fmla="*/ 60 w 200"/>
                <a:gd name="T97" fmla="*/ 184 h 200"/>
                <a:gd name="T98" fmla="*/ 60 w 200"/>
                <a:gd name="T99"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0" h="200">
                  <a:moveTo>
                    <a:pt x="140" y="200"/>
                  </a:moveTo>
                  <a:cubicBezTo>
                    <a:pt x="140" y="184"/>
                    <a:pt x="140" y="184"/>
                    <a:pt x="140" y="184"/>
                  </a:cubicBezTo>
                  <a:cubicBezTo>
                    <a:pt x="200" y="184"/>
                    <a:pt x="200" y="184"/>
                    <a:pt x="200" y="184"/>
                  </a:cubicBezTo>
                  <a:cubicBezTo>
                    <a:pt x="200" y="200"/>
                    <a:pt x="200" y="200"/>
                    <a:pt x="200" y="200"/>
                  </a:cubicBezTo>
                  <a:lnTo>
                    <a:pt x="140" y="200"/>
                  </a:lnTo>
                  <a:close/>
                  <a:moveTo>
                    <a:pt x="160" y="87"/>
                  </a:moveTo>
                  <a:cubicBezTo>
                    <a:pt x="40" y="87"/>
                    <a:pt x="40" y="87"/>
                    <a:pt x="40" y="87"/>
                  </a:cubicBezTo>
                  <a:cubicBezTo>
                    <a:pt x="40" y="180"/>
                    <a:pt x="40" y="180"/>
                    <a:pt x="40" y="180"/>
                  </a:cubicBezTo>
                  <a:cubicBezTo>
                    <a:pt x="20" y="180"/>
                    <a:pt x="20" y="180"/>
                    <a:pt x="20" y="180"/>
                  </a:cubicBezTo>
                  <a:cubicBezTo>
                    <a:pt x="20" y="10"/>
                    <a:pt x="20" y="10"/>
                    <a:pt x="20" y="10"/>
                  </a:cubicBezTo>
                  <a:cubicBezTo>
                    <a:pt x="20" y="4"/>
                    <a:pt x="24" y="0"/>
                    <a:pt x="30" y="0"/>
                  </a:cubicBezTo>
                  <a:cubicBezTo>
                    <a:pt x="35" y="0"/>
                    <a:pt x="40" y="4"/>
                    <a:pt x="40" y="10"/>
                  </a:cubicBezTo>
                  <a:cubicBezTo>
                    <a:pt x="40" y="28"/>
                    <a:pt x="40" y="28"/>
                    <a:pt x="40" y="28"/>
                  </a:cubicBezTo>
                  <a:cubicBezTo>
                    <a:pt x="160" y="28"/>
                    <a:pt x="160" y="28"/>
                    <a:pt x="160" y="28"/>
                  </a:cubicBezTo>
                  <a:cubicBezTo>
                    <a:pt x="160" y="10"/>
                    <a:pt x="160" y="10"/>
                    <a:pt x="160" y="10"/>
                  </a:cubicBezTo>
                  <a:cubicBezTo>
                    <a:pt x="160" y="4"/>
                    <a:pt x="164" y="0"/>
                    <a:pt x="170" y="0"/>
                  </a:cubicBezTo>
                  <a:cubicBezTo>
                    <a:pt x="175" y="0"/>
                    <a:pt x="180" y="4"/>
                    <a:pt x="180" y="10"/>
                  </a:cubicBezTo>
                  <a:cubicBezTo>
                    <a:pt x="180" y="180"/>
                    <a:pt x="180" y="180"/>
                    <a:pt x="180" y="180"/>
                  </a:cubicBezTo>
                  <a:cubicBezTo>
                    <a:pt x="160" y="180"/>
                    <a:pt x="160" y="180"/>
                    <a:pt x="160" y="180"/>
                  </a:cubicBezTo>
                  <a:lnTo>
                    <a:pt x="160" y="87"/>
                  </a:lnTo>
                  <a:close/>
                  <a:moveTo>
                    <a:pt x="140" y="40"/>
                  </a:moveTo>
                  <a:cubicBezTo>
                    <a:pt x="140" y="60"/>
                    <a:pt x="140" y="60"/>
                    <a:pt x="140" y="60"/>
                  </a:cubicBezTo>
                  <a:cubicBezTo>
                    <a:pt x="120" y="60"/>
                    <a:pt x="120" y="60"/>
                    <a:pt x="120" y="60"/>
                  </a:cubicBezTo>
                  <a:cubicBezTo>
                    <a:pt x="120" y="40"/>
                    <a:pt x="120" y="40"/>
                    <a:pt x="120" y="40"/>
                  </a:cubicBezTo>
                  <a:cubicBezTo>
                    <a:pt x="100" y="40"/>
                    <a:pt x="100" y="40"/>
                    <a:pt x="100" y="40"/>
                  </a:cubicBezTo>
                  <a:cubicBezTo>
                    <a:pt x="100" y="60"/>
                    <a:pt x="100" y="60"/>
                    <a:pt x="100" y="60"/>
                  </a:cubicBezTo>
                  <a:cubicBezTo>
                    <a:pt x="80" y="60"/>
                    <a:pt x="80" y="60"/>
                    <a:pt x="80" y="60"/>
                  </a:cubicBezTo>
                  <a:cubicBezTo>
                    <a:pt x="80" y="40"/>
                    <a:pt x="80" y="40"/>
                    <a:pt x="80" y="40"/>
                  </a:cubicBezTo>
                  <a:cubicBezTo>
                    <a:pt x="60" y="40"/>
                    <a:pt x="60" y="40"/>
                    <a:pt x="60" y="40"/>
                  </a:cubicBezTo>
                  <a:cubicBezTo>
                    <a:pt x="60" y="60"/>
                    <a:pt x="60" y="60"/>
                    <a:pt x="60" y="60"/>
                  </a:cubicBezTo>
                  <a:cubicBezTo>
                    <a:pt x="40" y="60"/>
                    <a:pt x="40" y="60"/>
                    <a:pt x="40" y="60"/>
                  </a:cubicBezTo>
                  <a:cubicBezTo>
                    <a:pt x="40" y="80"/>
                    <a:pt x="40" y="80"/>
                    <a:pt x="40" y="80"/>
                  </a:cubicBezTo>
                  <a:cubicBezTo>
                    <a:pt x="60" y="80"/>
                    <a:pt x="60" y="80"/>
                    <a:pt x="60" y="80"/>
                  </a:cubicBezTo>
                  <a:cubicBezTo>
                    <a:pt x="60" y="60"/>
                    <a:pt x="60" y="60"/>
                    <a:pt x="60" y="60"/>
                  </a:cubicBezTo>
                  <a:cubicBezTo>
                    <a:pt x="80" y="60"/>
                    <a:pt x="80" y="60"/>
                    <a:pt x="80" y="60"/>
                  </a:cubicBezTo>
                  <a:cubicBezTo>
                    <a:pt x="80" y="80"/>
                    <a:pt x="80" y="80"/>
                    <a:pt x="80" y="80"/>
                  </a:cubicBezTo>
                  <a:cubicBezTo>
                    <a:pt x="100" y="80"/>
                    <a:pt x="100" y="80"/>
                    <a:pt x="100" y="80"/>
                  </a:cubicBezTo>
                  <a:cubicBezTo>
                    <a:pt x="100" y="60"/>
                    <a:pt x="100" y="60"/>
                    <a:pt x="100" y="60"/>
                  </a:cubicBezTo>
                  <a:cubicBezTo>
                    <a:pt x="120" y="60"/>
                    <a:pt x="120" y="60"/>
                    <a:pt x="120" y="60"/>
                  </a:cubicBezTo>
                  <a:cubicBezTo>
                    <a:pt x="120" y="80"/>
                    <a:pt x="120" y="80"/>
                    <a:pt x="120" y="80"/>
                  </a:cubicBezTo>
                  <a:cubicBezTo>
                    <a:pt x="140" y="80"/>
                    <a:pt x="140" y="80"/>
                    <a:pt x="140" y="80"/>
                  </a:cubicBezTo>
                  <a:cubicBezTo>
                    <a:pt x="140" y="60"/>
                    <a:pt x="140" y="60"/>
                    <a:pt x="140" y="60"/>
                  </a:cubicBezTo>
                  <a:cubicBezTo>
                    <a:pt x="160" y="60"/>
                    <a:pt x="160" y="60"/>
                    <a:pt x="160" y="60"/>
                  </a:cubicBezTo>
                  <a:cubicBezTo>
                    <a:pt x="160" y="40"/>
                    <a:pt x="160" y="40"/>
                    <a:pt x="160" y="40"/>
                  </a:cubicBezTo>
                  <a:lnTo>
                    <a:pt x="140" y="40"/>
                  </a:lnTo>
                  <a:close/>
                  <a:moveTo>
                    <a:pt x="60" y="200"/>
                  </a:moveTo>
                  <a:cubicBezTo>
                    <a:pt x="0" y="200"/>
                    <a:pt x="0" y="200"/>
                    <a:pt x="0" y="200"/>
                  </a:cubicBezTo>
                  <a:cubicBezTo>
                    <a:pt x="0" y="184"/>
                    <a:pt x="0" y="184"/>
                    <a:pt x="0" y="184"/>
                  </a:cubicBezTo>
                  <a:cubicBezTo>
                    <a:pt x="60" y="184"/>
                    <a:pt x="60" y="184"/>
                    <a:pt x="60" y="184"/>
                  </a:cubicBezTo>
                  <a:lnTo>
                    <a:pt x="60" y="200"/>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弧形 22"/>
          <p:cNvSpPr/>
          <p:nvPr/>
        </p:nvSpPr>
        <p:spPr>
          <a:xfrm rot="15231781">
            <a:off x="4275713" y="1926402"/>
            <a:ext cx="1328675" cy="1328675"/>
          </a:xfrm>
          <a:prstGeom prst="arc">
            <a:avLst>
              <a:gd name="adj1" fmla="val 10956006"/>
              <a:gd name="adj2" fmla="val 0"/>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4" name="弧形 23"/>
          <p:cNvSpPr/>
          <p:nvPr/>
        </p:nvSpPr>
        <p:spPr>
          <a:xfrm rot="8176387">
            <a:off x="5318376" y="2833614"/>
            <a:ext cx="1546686" cy="1546686"/>
          </a:xfrm>
          <a:prstGeom prst="arc">
            <a:avLst>
              <a:gd name="adj1" fmla="val 13244638"/>
              <a:gd name="adj2" fmla="val 56923"/>
            </a:avLst>
          </a:prstGeom>
          <a:ln w="19050">
            <a:solidFill>
              <a:schemeClr val="bg1">
                <a:lumMod val="7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5" name="椭圆 24"/>
          <p:cNvSpPr/>
          <p:nvPr/>
        </p:nvSpPr>
        <p:spPr>
          <a:xfrm>
            <a:off x="4760030" y="1793130"/>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标题 4"/>
          <p:cNvSpPr txBox="1">
            <a:spLocks/>
          </p:cNvSpPr>
          <p:nvPr/>
        </p:nvSpPr>
        <p:spPr>
          <a:xfrm>
            <a:off x="4717151" y="1803832"/>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01</a:t>
            </a:r>
          </a:p>
        </p:txBody>
      </p:sp>
      <p:sp>
        <p:nvSpPr>
          <p:cNvPr id="27" name="椭圆 26"/>
          <p:cNvSpPr/>
          <p:nvPr/>
        </p:nvSpPr>
        <p:spPr>
          <a:xfrm>
            <a:off x="5289793" y="3778337"/>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标题 4"/>
          <p:cNvSpPr txBox="1">
            <a:spLocks/>
          </p:cNvSpPr>
          <p:nvPr/>
        </p:nvSpPr>
        <p:spPr>
          <a:xfrm>
            <a:off x="5246914" y="3789039"/>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02</a:t>
            </a:r>
          </a:p>
        </p:txBody>
      </p:sp>
      <p:sp>
        <p:nvSpPr>
          <p:cNvPr id="30" name="椭圆 29"/>
          <p:cNvSpPr/>
          <p:nvPr/>
        </p:nvSpPr>
        <p:spPr>
          <a:xfrm>
            <a:off x="7378025" y="1412776"/>
            <a:ext cx="360040" cy="360040"/>
          </a:xfrm>
          <a:prstGeom prst="ellipse">
            <a:avLst/>
          </a:prstGeom>
          <a:solidFill>
            <a:schemeClr val="accent5">
              <a:lumMod val="60000"/>
              <a:lumOff val="40000"/>
              <a:alpha val="741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标题 4"/>
          <p:cNvSpPr txBox="1">
            <a:spLocks/>
          </p:cNvSpPr>
          <p:nvPr/>
        </p:nvSpPr>
        <p:spPr>
          <a:xfrm>
            <a:off x="7335146" y="1423478"/>
            <a:ext cx="445798" cy="360041"/>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altLang="zh-CN" sz="1600" b="1" dirty="0" smtClean="0">
                <a:solidFill>
                  <a:schemeClr val="bg1"/>
                </a:solidFill>
                <a:latin typeface="Impact MT Std" pitchFamily="34" charset="0"/>
                <a:ea typeface="微软雅黑" panose="020B0503020204020204" pitchFamily="34" charset="-122"/>
              </a:rPr>
              <a:t>03</a:t>
            </a:r>
          </a:p>
        </p:txBody>
      </p:sp>
      <p:sp>
        <p:nvSpPr>
          <p:cNvPr id="38" name="矩形 85"/>
          <p:cNvSpPr>
            <a:spLocks noChangeArrowheads="1"/>
          </p:cNvSpPr>
          <p:nvPr/>
        </p:nvSpPr>
        <p:spPr bwMode="auto">
          <a:xfrm>
            <a:off x="1086656" y="1216111"/>
            <a:ext cx="3097721" cy="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5208" tIns="57603" rIns="115208" bIns="5760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spcBef>
                <a:spcPct val="0"/>
              </a:spcBef>
              <a:buNone/>
            </a:pPr>
            <a:r>
              <a:rPr lang="zh-CN" altLang="en-US" sz="1800" b="1" dirty="0">
                <a:solidFill>
                  <a:schemeClr val="accent5">
                    <a:lumMod val="75000"/>
                  </a:schemeClr>
                </a:solidFill>
                <a:cs typeface="Arial" panose="020B0604020202020204" pitchFamily="34" charset="0"/>
              </a:rPr>
              <a:t>监控</a:t>
            </a:r>
            <a:r>
              <a:rPr lang="zh-CN" altLang="en-US" sz="1800" b="1" dirty="0" smtClean="0">
                <a:solidFill>
                  <a:schemeClr val="accent5">
                    <a:lumMod val="75000"/>
                  </a:schemeClr>
                </a:solidFill>
                <a:cs typeface="Arial" panose="020B0604020202020204" pitchFamily="34" charset="0"/>
              </a:rPr>
              <a:t>交易流量</a:t>
            </a:r>
            <a:endParaRPr lang="zh-CN" altLang="en-US" sz="1800" b="1" dirty="0">
              <a:solidFill>
                <a:schemeClr val="accent5">
                  <a:lumMod val="75000"/>
                </a:schemeClr>
              </a:solidFill>
              <a:cs typeface="Arial" panose="020B0604020202020204" pitchFamily="34" charset="0"/>
            </a:endParaRPr>
          </a:p>
        </p:txBody>
      </p:sp>
      <p:sp>
        <p:nvSpPr>
          <p:cNvPr id="39" name="文本框 13"/>
          <p:cNvSpPr txBox="1"/>
          <p:nvPr/>
        </p:nvSpPr>
        <p:spPr>
          <a:xfrm>
            <a:off x="672848" y="1592607"/>
            <a:ext cx="3654168" cy="1089521"/>
          </a:xfrm>
          <a:prstGeom prst="rect">
            <a:avLst/>
          </a:prstGeom>
          <a:noFill/>
        </p:spPr>
        <p:txBody>
          <a:bodyPr wrap="square" lIns="91435" tIns="45716" rIns="91435" bIns="45716" rtlCol="0">
            <a:spAutoFit/>
          </a:bodyPr>
          <a:lstStyle/>
          <a:p>
            <a:pPr>
              <a:lnSpc>
                <a:spcPct val="120000"/>
              </a:lnSpc>
              <a:spcBef>
                <a:spcPct val="0"/>
              </a:spcBef>
              <a:buNone/>
            </a:pP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对多个用户的的资金流动情况进行监控，掌握某时间段内比特币的交易情况</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a:t>
            </a:r>
          </a:p>
        </p:txBody>
      </p:sp>
      <p:sp>
        <p:nvSpPr>
          <p:cNvPr id="41" name="TextBox 4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3" name="矩形 85"/>
          <p:cNvSpPr>
            <a:spLocks noChangeArrowheads="1"/>
          </p:cNvSpPr>
          <p:nvPr/>
        </p:nvSpPr>
        <p:spPr bwMode="auto">
          <a:xfrm>
            <a:off x="2501403" y="4307030"/>
            <a:ext cx="3097721" cy="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5208" tIns="57603" rIns="115208" bIns="5760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spcBef>
                <a:spcPct val="0"/>
              </a:spcBef>
              <a:buNone/>
            </a:pPr>
            <a:r>
              <a:rPr lang="zh-CN" altLang="en-US" sz="1800" b="1" dirty="0" smtClean="0">
                <a:solidFill>
                  <a:schemeClr val="accent5">
                    <a:lumMod val="75000"/>
                  </a:schemeClr>
                </a:solidFill>
                <a:cs typeface="Arial" panose="020B0604020202020204" pitchFamily="34" charset="0"/>
              </a:rPr>
              <a:t>检测中心结点</a:t>
            </a:r>
            <a:endParaRPr lang="zh-CN" altLang="en-US" sz="1800" b="1" dirty="0">
              <a:solidFill>
                <a:schemeClr val="accent5">
                  <a:lumMod val="75000"/>
                </a:schemeClr>
              </a:solidFill>
              <a:cs typeface="Arial" panose="020B0604020202020204" pitchFamily="34" charset="0"/>
            </a:endParaRPr>
          </a:p>
        </p:txBody>
      </p:sp>
      <p:sp>
        <p:nvSpPr>
          <p:cNvPr id="34" name="文本框 13"/>
          <p:cNvSpPr txBox="1"/>
          <p:nvPr/>
        </p:nvSpPr>
        <p:spPr>
          <a:xfrm>
            <a:off x="2087595" y="4683526"/>
            <a:ext cx="3654168" cy="1421920"/>
          </a:xfrm>
          <a:prstGeom prst="rect">
            <a:avLst/>
          </a:prstGeom>
          <a:noFill/>
        </p:spPr>
        <p:txBody>
          <a:bodyPr wrap="square" lIns="91435" tIns="45716" rIns="91435" bIns="45716" rtlCol="0">
            <a:spAutoFit/>
          </a:bodyPr>
          <a:lstStyle/>
          <a:p>
            <a:pPr>
              <a:lnSpc>
                <a:spcPct val="120000"/>
              </a:lnSpc>
              <a:spcBef>
                <a:spcPct val="0"/>
              </a:spcBef>
              <a:buNone/>
            </a:pP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从最后生成的用户资金流转图中可以很容易的找出资金流动较多的点，即连接结点较多的结点，这些结点对于资金图的影响度更高。</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endParaRPr>
          </a:p>
        </p:txBody>
      </p:sp>
      <p:sp>
        <p:nvSpPr>
          <p:cNvPr id="35" name="矩形 85"/>
          <p:cNvSpPr>
            <a:spLocks noChangeArrowheads="1"/>
          </p:cNvSpPr>
          <p:nvPr/>
        </p:nvSpPr>
        <p:spPr bwMode="auto">
          <a:xfrm>
            <a:off x="8642187" y="1216111"/>
            <a:ext cx="3097721" cy="39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15208" tIns="57603" rIns="115208" bIns="57603">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gn="r">
              <a:spcBef>
                <a:spcPct val="0"/>
              </a:spcBef>
              <a:buNone/>
            </a:pPr>
            <a:r>
              <a:rPr lang="zh-CN" altLang="en-US" sz="1800" b="1" dirty="0" smtClean="0">
                <a:solidFill>
                  <a:schemeClr val="accent5">
                    <a:lumMod val="75000"/>
                  </a:schemeClr>
                </a:solidFill>
                <a:cs typeface="Arial" panose="020B0604020202020204" pitchFamily="34" charset="0"/>
              </a:rPr>
              <a:t>用户资金人脉图</a:t>
            </a:r>
            <a:endParaRPr lang="zh-CN" altLang="en-US" sz="1800" b="1" dirty="0">
              <a:solidFill>
                <a:schemeClr val="accent5">
                  <a:lumMod val="75000"/>
                </a:schemeClr>
              </a:solidFill>
              <a:cs typeface="Arial" panose="020B0604020202020204" pitchFamily="34" charset="0"/>
            </a:endParaRPr>
          </a:p>
        </p:txBody>
      </p:sp>
      <p:sp>
        <p:nvSpPr>
          <p:cNvPr id="36" name="文本框 13"/>
          <p:cNvSpPr txBox="1"/>
          <p:nvPr/>
        </p:nvSpPr>
        <p:spPr>
          <a:xfrm>
            <a:off x="8228379" y="1592607"/>
            <a:ext cx="3654168" cy="1754318"/>
          </a:xfrm>
          <a:prstGeom prst="rect">
            <a:avLst/>
          </a:prstGeom>
          <a:noFill/>
        </p:spPr>
        <p:txBody>
          <a:bodyPr wrap="square" lIns="91435" tIns="45716" rIns="91435" bIns="45716" rtlCol="0">
            <a:spAutoFit/>
          </a:bodyPr>
          <a:lstStyle/>
          <a:p>
            <a:pPr>
              <a:lnSpc>
                <a:spcPct val="120000"/>
              </a:lnSpc>
              <a:spcBef>
                <a:spcPct val="0"/>
              </a:spcBef>
              <a:buNone/>
            </a:pPr>
            <a:r>
              <a:rPr lang="zh-CN" altLang="en-US"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rPr>
              <a:t>将感兴趣的用户结点及其连接节点单独提取出来，构成用户资金图的一个子图，即用户的资金人脉图，对其资金的流动进行更加详细的追踪。</a:t>
            </a:r>
            <a:endParaRPr lang="zh-CN" altLang="en-US" dirty="0">
              <a:solidFill>
                <a:schemeClr val="tx1">
                  <a:lumMod val="65000"/>
                  <a:lumOff val="35000"/>
                </a:schemeClr>
              </a:solidFill>
              <a:latin typeface="微软雅黑" panose="020B0503020204020204" pitchFamily="34" charset="-122"/>
              <a:ea typeface="微软雅黑" panose="020B0503020204020204" pitchFamily="34" charset="-122"/>
              <a:sym typeface="微软雅黑" pitchFamily="34" charset="-122"/>
            </a:endParaRPr>
          </a:p>
        </p:txBody>
      </p:sp>
    </p:spTree>
    <p:extLst>
      <p:ext uri="{BB962C8B-B14F-4D97-AF65-F5344CB8AC3E}">
        <p14:creationId xmlns:p14="http://schemas.microsoft.com/office/powerpoint/2010/main" val="4781780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par>
                                <p:cTn id="10" presetID="53" presetClass="entr" presetSubtype="16" fill="hold" nodeType="withEffect">
                                  <p:stCondLst>
                                    <p:cond delay="50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par>
                                <p:cTn id="15" presetID="53" presetClass="entr" presetSubtype="16" fill="hold" nodeType="withEffect">
                                  <p:stCondLst>
                                    <p:cond delay="5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22" presetClass="entr" presetSubtype="8" fill="hold" grpId="0" nodeType="withEffect">
                                  <p:stCondLst>
                                    <p:cond delay="100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par>
                                <p:cTn id="23" presetID="22" presetClass="entr" presetSubtype="8" fill="hold" grpId="0" nodeType="withEffect">
                                  <p:stCondLst>
                                    <p:cond delay="100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par>
                                <p:cTn id="26" presetID="53" presetClass="entr" presetSubtype="16" fill="hold" grpId="0" nodeType="withEffect">
                                  <p:stCondLst>
                                    <p:cond delay="1500"/>
                                  </p:stCondLst>
                                  <p:childTnLst>
                                    <p:set>
                                      <p:cBhvr>
                                        <p:cTn id="27" dur="1" fill="hold">
                                          <p:stCondLst>
                                            <p:cond delay="0"/>
                                          </p:stCondLst>
                                        </p:cTn>
                                        <p:tgtEl>
                                          <p:spTgt spid="25"/>
                                        </p:tgtEl>
                                        <p:attrNameLst>
                                          <p:attrName>style.visibility</p:attrName>
                                        </p:attrNameLst>
                                      </p:cBhvr>
                                      <p:to>
                                        <p:strVal val="visible"/>
                                      </p:to>
                                    </p:set>
                                    <p:anim calcmode="lin" valueType="num">
                                      <p:cBhvr>
                                        <p:cTn id="28" dur="500" fill="hold"/>
                                        <p:tgtEl>
                                          <p:spTgt spid="25"/>
                                        </p:tgtEl>
                                        <p:attrNameLst>
                                          <p:attrName>ppt_w</p:attrName>
                                        </p:attrNameLst>
                                      </p:cBhvr>
                                      <p:tavLst>
                                        <p:tav tm="0">
                                          <p:val>
                                            <p:fltVal val="0"/>
                                          </p:val>
                                        </p:tav>
                                        <p:tav tm="100000">
                                          <p:val>
                                            <p:strVal val="#ppt_w"/>
                                          </p:val>
                                        </p:tav>
                                      </p:tavLst>
                                    </p:anim>
                                    <p:anim calcmode="lin" valueType="num">
                                      <p:cBhvr>
                                        <p:cTn id="29" dur="500" fill="hold"/>
                                        <p:tgtEl>
                                          <p:spTgt spid="25"/>
                                        </p:tgtEl>
                                        <p:attrNameLst>
                                          <p:attrName>ppt_h</p:attrName>
                                        </p:attrNameLst>
                                      </p:cBhvr>
                                      <p:tavLst>
                                        <p:tav tm="0">
                                          <p:val>
                                            <p:fltVal val="0"/>
                                          </p:val>
                                        </p:tav>
                                        <p:tav tm="100000">
                                          <p:val>
                                            <p:strVal val="#ppt_h"/>
                                          </p:val>
                                        </p:tav>
                                      </p:tavLst>
                                    </p:anim>
                                    <p:animEffect transition="in" filter="fade">
                                      <p:cBhvr>
                                        <p:cTn id="30" dur="500"/>
                                        <p:tgtEl>
                                          <p:spTgt spid="25"/>
                                        </p:tgtEl>
                                      </p:cBhvr>
                                    </p:animEffect>
                                  </p:childTnLst>
                                </p:cTn>
                              </p:par>
                              <p:par>
                                <p:cTn id="31" presetID="53" presetClass="entr" presetSubtype="16" fill="hold" grpId="0" nodeType="withEffect">
                                  <p:stCondLst>
                                    <p:cond delay="1500"/>
                                  </p:stCondLst>
                                  <p:childTnLst>
                                    <p:set>
                                      <p:cBhvr>
                                        <p:cTn id="32" dur="1" fill="hold">
                                          <p:stCondLst>
                                            <p:cond delay="0"/>
                                          </p:stCondLst>
                                        </p:cTn>
                                        <p:tgtEl>
                                          <p:spTgt spid="26"/>
                                        </p:tgtEl>
                                        <p:attrNameLst>
                                          <p:attrName>style.visibility</p:attrName>
                                        </p:attrNameLst>
                                      </p:cBhvr>
                                      <p:to>
                                        <p:strVal val="visible"/>
                                      </p:to>
                                    </p:set>
                                    <p:anim calcmode="lin" valueType="num">
                                      <p:cBhvr>
                                        <p:cTn id="33" dur="500" fill="hold"/>
                                        <p:tgtEl>
                                          <p:spTgt spid="26"/>
                                        </p:tgtEl>
                                        <p:attrNameLst>
                                          <p:attrName>ppt_w</p:attrName>
                                        </p:attrNameLst>
                                      </p:cBhvr>
                                      <p:tavLst>
                                        <p:tav tm="0">
                                          <p:val>
                                            <p:fltVal val="0"/>
                                          </p:val>
                                        </p:tav>
                                        <p:tav tm="100000">
                                          <p:val>
                                            <p:strVal val="#ppt_w"/>
                                          </p:val>
                                        </p:tav>
                                      </p:tavLst>
                                    </p:anim>
                                    <p:anim calcmode="lin" valueType="num">
                                      <p:cBhvr>
                                        <p:cTn id="34" dur="500" fill="hold"/>
                                        <p:tgtEl>
                                          <p:spTgt spid="26"/>
                                        </p:tgtEl>
                                        <p:attrNameLst>
                                          <p:attrName>ppt_h</p:attrName>
                                        </p:attrNameLst>
                                      </p:cBhvr>
                                      <p:tavLst>
                                        <p:tav tm="0">
                                          <p:val>
                                            <p:fltVal val="0"/>
                                          </p:val>
                                        </p:tav>
                                        <p:tav tm="100000">
                                          <p:val>
                                            <p:strVal val="#ppt_h"/>
                                          </p:val>
                                        </p:tav>
                                      </p:tavLst>
                                    </p:anim>
                                    <p:animEffect transition="in" filter="fade">
                                      <p:cBhvr>
                                        <p:cTn id="35" dur="500"/>
                                        <p:tgtEl>
                                          <p:spTgt spid="26"/>
                                        </p:tgtEl>
                                      </p:cBhvr>
                                    </p:animEffect>
                                  </p:childTnLst>
                                </p:cTn>
                              </p:par>
                              <p:par>
                                <p:cTn id="36" presetID="53" presetClass="entr" presetSubtype="16" fill="hold" grpId="0" nodeType="withEffect">
                                  <p:stCondLst>
                                    <p:cond delay="1500"/>
                                  </p:stCondLst>
                                  <p:childTnLst>
                                    <p:set>
                                      <p:cBhvr>
                                        <p:cTn id="37" dur="1" fill="hold">
                                          <p:stCondLst>
                                            <p:cond delay="0"/>
                                          </p:stCondLst>
                                        </p:cTn>
                                        <p:tgtEl>
                                          <p:spTgt spid="27"/>
                                        </p:tgtEl>
                                        <p:attrNameLst>
                                          <p:attrName>style.visibility</p:attrName>
                                        </p:attrNameLst>
                                      </p:cBhvr>
                                      <p:to>
                                        <p:strVal val="visible"/>
                                      </p:to>
                                    </p:set>
                                    <p:anim calcmode="lin" valueType="num">
                                      <p:cBhvr>
                                        <p:cTn id="38" dur="500" fill="hold"/>
                                        <p:tgtEl>
                                          <p:spTgt spid="27"/>
                                        </p:tgtEl>
                                        <p:attrNameLst>
                                          <p:attrName>ppt_w</p:attrName>
                                        </p:attrNameLst>
                                      </p:cBhvr>
                                      <p:tavLst>
                                        <p:tav tm="0">
                                          <p:val>
                                            <p:fltVal val="0"/>
                                          </p:val>
                                        </p:tav>
                                        <p:tav tm="100000">
                                          <p:val>
                                            <p:strVal val="#ppt_w"/>
                                          </p:val>
                                        </p:tav>
                                      </p:tavLst>
                                    </p:anim>
                                    <p:anim calcmode="lin" valueType="num">
                                      <p:cBhvr>
                                        <p:cTn id="39" dur="500" fill="hold"/>
                                        <p:tgtEl>
                                          <p:spTgt spid="27"/>
                                        </p:tgtEl>
                                        <p:attrNameLst>
                                          <p:attrName>ppt_h</p:attrName>
                                        </p:attrNameLst>
                                      </p:cBhvr>
                                      <p:tavLst>
                                        <p:tav tm="0">
                                          <p:val>
                                            <p:fltVal val="0"/>
                                          </p:val>
                                        </p:tav>
                                        <p:tav tm="100000">
                                          <p:val>
                                            <p:strVal val="#ppt_h"/>
                                          </p:val>
                                        </p:tav>
                                      </p:tavLst>
                                    </p:anim>
                                    <p:animEffect transition="in" filter="fade">
                                      <p:cBhvr>
                                        <p:cTn id="40" dur="500"/>
                                        <p:tgtEl>
                                          <p:spTgt spid="27"/>
                                        </p:tgtEl>
                                      </p:cBhvr>
                                    </p:animEffect>
                                  </p:childTnLst>
                                </p:cTn>
                              </p:par>
                              <p:par>
                                <p:cTn id="41" presetID="53" presetClass="entr" presetSubtype="16" fill="hold" grpId="0" nodeType="withEffect">
                                  <p:stCondLst>
                                    <p:cond delay="150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animEffect transition="in" filter="fade">
                                      <p:cBhvr>
                                        <p:cTn id="45" dur="500"/>
                                        <p:tgtEl>
                                          <p:spTgt spid="28"/>
                                        </p:tgtEl>
                                      </p:cBhvr>
                                    </p:animEffect>
                                  </p:childTnLst>
                                </p:cTn>
                              </p:par>
                              <p:par>
                                <p:cTn id="46" presetID="53" presetClass="entr" presetSubtype="16" fill="hold" grpId="0" nodeType="withEffect">
                                  <p:stCondLst>
                                    <p:cond delay="1500"/>
                                  </p:stCondLst>
                                  <p:childTnLst>
                                    <p:set>
                                      <p:cBhvr>
                                        <p:cTn id="47" dur="1" fill="hold">
                                          <p:stCondLst>
                                            <p:cond delay="0"/>
                                          </p:stCondLst>
                                        </p:cTn>
                                        <p:tgtEl>
                                          <p:spTgt spid="30"/>
                                        </p:tgtEl>
                                        <p:attrNameLst>
                                          <p:attrName>style.visibility</p:attrName>
                                        </p:attrNameLst>
                                      </p:cBhvr>
                                      <p:to>
                                        <p:strVal val="visible"/>
                                      </p:to>
                                    </p:set>
                                    <p:anim calcmode="lin" valueType="num">
                                      <p:cBhvr>
                                        <p:cTn id="48" dur="500" fill="hold"/>
                                        <p:tgtEl>
                                          <p:spTgt spid="30"/>
                                        </p:tgtEl>
                                        <p:attrNameLst>
                                          <p:attrName>ppt_w</p:attrName>
                                        </p:attrNameLst>
                                      </p:cBhvr>
                                      <p:tavLst>
                                        <p:tav tm="0">
                                          <p:val>
                                            <p:fltVal val="0"/>
                                          </p:val>
                                        </p:tav>
                                        <p:tav tm="100000">
                                          <p:val>
                                            <p:strVal val="#ppt_w"/>
                                          </p:val>
                                        </p:tav>
                                      </p:tavLst>
                                    </p:anim>
                                    <p:anim calcmode="lin" valueType="num">
                                      <p:cBhvr>
                                        <p:cTn id="49" dur="500" fill="hold"/>
                                        <p:tgtEl>
                                          <p:spTgt spid="30"/>
                                        </p:tgtEl>
                                        <p:attrNameLst>
                                          <p:attrName>ppt_h</p:attrName>
                                        </p:attrNameLst>
                                      </p:cBhvr>
                                      <p:tavLst>
                                        <p:tav tm="0">
                                          <p:val>
                                            <p:fltVal val="0"/>
                                          </p:val>
                                        </p:tav>
                                        <p:tav tm="100000">
                                          <p:val>
                                            <p:strVal val="#ppt_h"/>
                                          </p:val>
                                        </p:tav>
                                      </p:tavLst>
                                    </p:anim>
                                    <p:animEffect transition="in" filter="fade">
                                      <p:cBhvr>
                                        <p:cTn id="50" dur="500"/>
                                        <p:tgtEl>
                                          <p:spTgt spid="30"/>
                                        </p:tgtEl>
                                      </p:cBhvr>
                                    </p:animEffect>
                                  </p:childTnLst>
                                </p:cTn>
                              </p:par>
                              <p:par>
                                <p:cTn id="51" presetID="53" presetClass="entr" presetSubtype="16" fill="hold" grpId="0" nodeType="withEffect">
                                  <p:stCondLst>
                                    <p:cond delay="1500"/>
                                  </p:stCondLst>
                                  <p:childTnLst>
                                    <p:set>
                                      <p:cBhvr>
                                        <p:cTn id="52" dur="1" fill="hold">
                                          <p:stCondLst>
                                            <p:cond delay="0"/>
                                          </p:stCondLst>
                                        </p:cTn>
                                        <p:tgtEl>
                                          <p:spTgt spid="31"/>
                                        </p:tgtEl>
                                        <p:attrNameLst>
                                          <p:attrName>style.visibility</p:attrName>
                                        </p:attrNameLst>
                                      </p:cBhvr>
                                      <p:to>
                                        <p:strVal val="visible"/>
                                      </p:to>
                                    </p:set>
                                    <p:anim calcmode="lin" valueType="num">
                                      <p:cBhvr>
                                        <p:cTn id="53" dur="500" fill="hold"/>
                                        <p:tgtEl>
                                          <p:spTgt spid="31"/>
                                        </p:tgtEl>
                                        <p:attrNameLst>
                                          <p:attrName>ppt_w</p:attrName>
                                        </p:attrNameLst>
                                      </p:cBhvr>
                                      <p:tavLst>
                                        <p:tav tm="0">
                                          <p:val>
                                            <p:fltVal val="0"/>
                                          </p:val>
                                        </p:tav>
                                        <p:tav tm="100000">
                                          <p:val>
                                            <p:strVal val="#ppt_w"/>
                                          </p:val>
                                        </p:tav>
                                      </p:tavLst>
                                    </p:anim>
                                    <p:anim calcmode="lin" valueType="num">
                                      <p:cBhvr>
                                        <p:cTn id="54" dur="500" fill="hold"/>
                                        <p:tgtEl>
                                          <p:spTgt spid="31"/>
                                        </p:tgtEl>
                                        <p:attrNameLst>
                                          <p:attrName>ppt_h</p:attrName>
                                        </p:attrNameLst>
                                      </p:cBhvr>
                                      <p:tavLst>
                                        <p:tav tm="0">
                                          <p:val>
                                            <p:fltVal val="0"/>
                                          </p:val>
                                        </p:tav>
                                        <p:tav tm="100000">
                                          <p:val>
                                            <p:strVal val="#ppt_h"/>
                                          </p:val>
                                        </p:tav>
                                      </p:tavLst>
                                    </p:anim>
                                    <p:animEffect transition="in" filter="fade">
                                      <p:cBhvr>
                                        <p:cTn id="55" dur="500"/>
                                        <p:tgtEl>
                                          <p:spTgt spid="31"/>
                                        </p:tgtEl>
                                      </p:cBhvr>
                                    </p:animEffect>
                                  </p:childTnLst>
                                </p:cTn>
                              </p:par>
                            </p:childTnLst>
                          </p:cTn>
                        </p:par>
                        <p:par>
                          <p:cTn id="56" fill="hold">
                            <p:stCondLst>
                              <p:cond delay="2000"/>
                            </p:stCondLst>
                            <p:childTnLst>
                              <p:par>
                                <p:cTn id="57" presetID="22" presetClass="entr" presetSubtype="1"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wipe(up)">
                                      <p:cBhvr>
                                        <p:cTn id="59" dur="500"/>
                                        <p:tgtEl>
                                          <p:spTgt spid="23"/>
                                        </p:tgtEl>
                                      </p:cBhvr>
                                    </p:animEffect>
                                  </p:childTnLst>
                                </p:cTn>
                              </p:par>
                            </p:childTnLst>
                          </p:cTn>
                        </p:par>
                        <p:par>
                          <p:cTn id="60" fill="hold">
                            <p:stCondLst>
                              <p:cond delay="2500"/>
                            </p:stCondLst>
                            <p:childTnLst>
                              <p:par>
                                <p:cTn id="61" presetID="22" presetClass="entr" presetSubtype="8" fill="hold" grpId="0" nodeType="afterEffect">
                                  <p:stCondLst>
                                    <p:cond delay="0"/>
                                  </p:stCondLst>
                                  <p:childTnLst>
                                    <p:set>
                                      <p:cBhvr>
                                        <p:cTn id="62" dur="1" fill="hold">
                                          <p:stCondLst>
                                            <p:cond delay="0"/>
                                          </p:stCondLst>
                                        </p:cTn>
                                        <p:tgtEl>
                                          <p:spTgt spid="24"/>
                                        </p:tgtEl>
                                        <p:attrNameLst>
                                          <p:attrName>style.visibility</p:attrName>
                                        </p:attrNameLst>
                                      </p:cBhvr>
                                      <p:to>
                                        <p:strVal val="visible"/>
                                      </p:to>
                                    </p:set>
                                    <p:animEffect transition="in" filter="wipe(left)">
                                      <p:cBhvr>
                                        <p:cTn id="63" dur="500"/>
                                        <p:tgtEl>
                                          <p:spTgt spid="24"/>
                                        </p:tgtEl>
                                      </p:cBhvr>
                                    </p:animEffect>
                                  </p:childTnLst>
                                </p:cTn>
                              </p:par>
                            </p:childTnLst>
                          </p:cTn>
                        </p:par>
                        <p:par>
                          <p:cTn id="64" fill="hold">
                            <p:stCondLst>
                              <p:cond delay="3000"/>
                            </p:stCondLst>
                            <p:childTnLst>
                              <p:par>
                                <p:cTn id="65" presetID="22" presetClass="entr" presetSubtype="2" fill="hold" grpId="0" nodeType="after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wipe(right)">
                                      <p:cBhvr>
                                        <p:cTn id="67" dur="500"/>
                                        <p:tgtEl>
                                          <p:spTgt spid="38"/>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39"/>
                                        </p:tgtEl>
                                        <p:attrNameLst>
                                          <p:attrName>style.visibility</p:attrName>
                                        </p:attrNameLst>
                                      </p:cBhvr>
                                      <p:to>
                                        <p:strVal val="visible"/>
                                      </p:to>
                                    </p:set>
                                    <p:animEffect transition="in" filter="wipe(right)">
                                      <p:cBhvr>
                                        <p:cTn id="70" dur="750"/>
                                        <p:tgtEl>
                                          <p:spTgt spid="39"/>
                                        </p:tgtEl>
                                      </p:cBhvr>
                                    </p:animEffect>
                                  </p:childTnLst>
                                </p:cTn>
                              </p:par>
                            </p:childTnLst>
                          </p:cTn>
                        </p:par>
                        <p:par>
                          <p:cTn id="71" fill="hold">
                            <p:stCondLst>
                              <p:cond delay="3750"/>
                            </p:stCondLst>
                            <p:childTnLst>
                              <p:par>
                                <p:cTn id="72" presetID="10" presetClass="entr" presetSubtype="0" fill="hold" grpId="0" nodeType="afterEffect">
                                  <p:stCondLst>
                                    <p:cond delay="0"/>
                                  </p:stCondLst>
                                  <p:childTnLst>
                                    <p:set>
                                      <p:cBhvr>
                                        <p:cTn id="73" dur="1" fill="hold">
                                          <p:stCondLst>
                                            <p:cond delay="0"/>
                                          </p:stCondLst>
                                        </p:cTn>
                                        <p:tgtEl>
                                          <p:spTgt spid="41"/>
                                        </p:tgtEl>
                                        <p:attrNameLst>
                                          <p:attrName>style.visibility</p:attrName>
                                        </p:attrNameLst>
                                      </p:cBhvr>
                                      <p:to>
                                        <p:strVal val="visible"/>
                                      </p:to>
                                    </p:set>
                                    <p:animEffect transition="in" filter="fade">
                                      <p:cBhvr>
                                        <p:cTn id="74" dur="2000"/>
                                        <p:tgtEl>
                                          <p:spTgt spid="41"/>
                                        </p:tgtEl>
                                      </p:cBhvr>
                                    </p:animEffect>
                                  </p:childTnLst>
                                </p:cTn>
                              </p:par>
                            </p:childTnLst>
                          </p:cTn>
                        </p:par>
                        <p:par>
                          <p:cTn id="75" fill="hold">
                            <p:stCondLst>
                              <p:cond delay="5750"/>
                            </p:stCondLst>
                            <p:childTnLst>
                              <p:par>
                                <p:cTn id="76" presetID="22" presetClass="entr" presetSubtype="2" fill="hold" grpId="0" nodeType="afterEffect">
                                  <p:stCondLst>
                                    <p:cond delay="0"/>
                                  </p:stCondLst>
                                  <p:childTnLst>
                                    <p:set>
                                      <p:cBhvr>
                                        <p:cTn id="77" dur="1" fill="hold">
                                          <p:stCondLst>
                                            <p:cond delay="0"/>
                                          </p:stCondLst>
                                        </p:cTn>
                                        <p:tgtEl>
                                          <p:spTgt spid="33"/>
                                        </p:tgtEl>
                                        <p:attrNameLst>
                                          <p:attrName>style.visibility</p:attrName>
                                        </p:attrNameLst>
                                      </p:cBhvr>
                                      <p:to>
                                        <p:strVal val="visible"/>
                                      </p:to>
                                    </p:set>
                                    <p:animEffect transition="in" filter="wipe(right)">
                                      <p:cBhvr>
                                        <p:cTn id="78" dur="500"/>
                                        <p:tgtEl>
                                          <p:spTgt spid="33"/>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34"/>
                                        </p:tgtEl>
                                        <p:attrNameLst>
                                          <p:attrName>style.visibility</p:attrName>
                                        </p:attrNameLst>
                                      </p:cBhvr>
                                      <p:to>
                                        <p:strVal val="visible"/>
                                      </p:to>
                                    </p:set>
                                    <p:animEffect transition="in" filter="wipe(right)">
                                      <p:cBhvr>
                                        <p:cTn id="81" dur="750"/>
                                        <p:tgtEl>
                                          <p:spTgt spid="34"/>
                                        </p:tgtEl>
                                      </p:cBhvr>
                                    </p:animEffect>
                                  </p:childTnLst>
                                </p:cTn>
                              </p:par>
                            </p:childTnLst>
                          </p:cTn>
                        </p:par>
                        <p:par>
                          <p:cTn id="82" fill="hold">
                            <p:stCondLst>
                              <p:cond delay="6500"/>
                            </p:stCondLst>
                            <p:childTnLst>
                              <p:par>
                                <p:cTn id="83" presetID="22" presetClass="entr" presetSubtype="2" fill="hold" grpId="0" nodeType="afterEffect">
                                  <p:stCondLst>
                                    <p:cond delay="0"/>
                                  </p:stCondLst>
                                  <p:childTnLst>
                                    <p:set>
                                      <p:cBhvr>
                                        <p:cTn id="84" dur="1" fill="hold">
                                          <p:stCondLst>
                                            <p:cond delay="0"/>
                                          </p:stCondLst>
                                        </p:cTn>
                                        <p:tgtEl>
                                          <p:spTgt spid="35"/>
                                        </p:tgtEl>
                                        <p:attrNameLst>
                                          <p:attrName>style.visibility</p:attrName>
                                        </p:attrNameLst>
                                      </p:cBhvr>
                                      <p:to>
                                        <p:strVal val="visible"/>
                                      </p:to>
                                    </p:set>
                                    <p:animEffect transition="in" filter="wipe(right)">
                                      <p:cBhvr>
                                        <p:cTn id="85" dur="500"/>
                                        <p:tgtEl>
                                          <p:spTgt spid="35"/>
                                        </p:tgtEl>
                                      </p:cBhvr>
                                    </p:animEffect>
                                  </p:childTnLst>
                                </p:cTn>
                              </p:par>
                              <p:par>
                                <p:cTn id="86" presetID="22" presetClass="entr" presetSubtype="2" fill="hold" grpId="0" nodeType="withEffect">
                                  <p:stCondLst>
                                    <p:cond delay="0"/>
                                  </p:stCondLst>
                                  <p:childTnLst>
                                    <p:set>
                                      <p:cBhvr>
                                        <p:cTn id="87" dur="1" fill="hold">
                                          <p:stCondLst>
                                            <p:cond delay="0"/>
                                          </p:stCondLst>
                                        </p:cTn>
                                        <p:tgtEl>
                                          <p:spTgt spid="36"/>
                                        </p:tgtEl>
                                        <p:attrNameLst>
                                          <p:attrName>style.visibility</p:attrName>
                                        </p:attrNameLst>
                                      </p:cBhvr>
                                      <p:to>
                                        <p:strVal val="visible"/>
                                      </p:to>
                                    </p:set>
                                    <p:animEffect transition="in" filter="wipe(right)">
                                      <p:cBhvr>
                                        <p:cTn id="88" dur="75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23" grpId="0" animBg="1"/>
      <p:bldP spid="24" grpId="0" animBg="1"/>
      <p:bldP spid="25" grpId="0" animBg="1"/>
      <p:bldP spid="26" grpId="0"/>
      <p:bldP spid="27" grpId="0" animBg="1"/>
      <p:bldP spid="28" grpId="0"/>
      <p:bldP spid="30" grpId="0" animBg="1"/>
      <p:bldP spid="31" grpId="0"/>
      <p:bldP spid="38" grpId="0"/>
      <p:bldP spid="39" grpId="0"/>
      <p:bldP spid="41" grpId="0"/>
      <p:bldP spid="33" grpId="0"/>
      <p:bldP spid="34" grpId="0"/>
      <p:bldP spid="35" grpId="0"/>
      <p:bldP spid="3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总结</a:t>
            </a:r>
            <a:endParaRPr lang="zh-CN" altLang="en-US" dirty="0">
              <a:solidFill>
                <a:schemeClr val="bg1"/>
              </a:solidFill>
              <a:latin typeface="微软雅黑" pitchFamily="34" charset="-122"/>
              <a:ea typeface="微软雅黑" pitchFamily="34" charset="-122"/>
            </a:endParaRPr>
          </a:p>
        </p:txBody>
      </p:sp>
      <p:sp>
        <p:nvSpPr>
          <p:cNvPr id="29" name="Freeform 261"/>
          <p:cNvSpPr>
            <a:spLocks/>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8" name="椭圆 7"/>
          <p:cNvSpPr/>
          <p:nvPr/>
        </p:nvSpPr>
        <p:spPr>
          <a:xfrm>
            <a:off x="732991" y="3099793"/>
            <a:ext cx="2485289" cy="2485289"/>
          </a:xfrm>
          <a:prstGeom prst="ellipse">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1" name="TextBox 10"/>
          <p:cNvSpPr txBox="1"/>
          <p:nvPr/>
        </p:nvSpPr>
        <p:spPr>
          <a:xfrm>
            <a:off x="972107" y="4135630"/>
            <a:ext cx="2001962" cy="36933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pPr algn="ctr">
              <a:lnSpc>
                <a:spcPct val="100000"/>
              </a:lnSpc>
            </a:pPr>
            <a:r>
              <a:rPr lang="zh-CN" altLang="en-US" sz="2400" b="1" dirty="0" smtClean="0">
                <a:solidFill>
                  <a:schemeClr val="accent5">
                    <a:lumMod val="60000"/>
                    <a:lumOff val="40000"/>
                  </a:schemeClr>
                </a:solidFill>
              </a:rPr>
              <a:t>总结与展望</a:t>
            </a:r>
            <a:endParaRPr lang="en-US" altLang="zh-CN" sz="2400" b="1" dirty="0">
              <a:solidFill>
                <a:schemeClr val="accent5">
                  <a:lumMod val="60000"/>
                  <a:lumOff val="40000"/>
                </a:schemeClr>
              </a:solidFill>
            </a:endParaRPr>
          </a:p>
        </p:txBody>
      </p:sp>
      <p:sp>
        <p:nvSpPr>
          <p:cNvPr id="12" name="椭圆 11"/>
          <p:cNvSpPr/>
          <p:nvPr/>
        </p:nvSpPr>
        <p:spPr>
          <a:xfrm>
            <a:off x="732991" y="1083569"/>
            <a:ext cx="2485289" cy="2485289"/>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a:spLocks/>
          </p:cNvSpPr>
          <p:nvPr/>
        </p:nvSpPr>
        <p:spPr bwMode="auto">
          <a:xfrm>
            <a:off x="1149027" y="1750743"/>
            <a:ext cx="1648122" cy="1150939"/>
          </a:xfrm>
          <a:custGeom>
            <a:avLst/>
            <a:gdLst>
              <a:gd name="T0" fmla="*/ 1733867 w 2074863"/>
              <a:gd name="T1" fmla="*/ 579834 h 1449388"/>
              <a:gd name="T2" fmla="*/ 1791884 w 2074863"/>
              <a:gd name="T3" fmla="*/ 600246 h 1449388"/>
              <a:gd name="T4" fmla="*/ 1794804 w 2074863"/>
              <a:gd name="T5" fmla="*/ 538648 h 1449388"/>
              <a:gd name="T6" fmla="*/ 510830 w 2074863"/>
              <a:gd name="T7" fmla="*/ 162256 h 1449388"/>
              <a:gd name="T8" fmla="*/ 492893 w 2074863"/>
              <a:gd name="T9" fmla="*/ 222976 h 1449388"/>
              <a:gd name="T10" fmla="*/ 438718 w 2074863"/>
              <a:gd name="T11" fmla="*/ 188484 h 1449388"/>
              <a:gd name="T12" fmla="*/ 1598128 w 2074863"/>
              <a:gd name="T13" fmla="*/ 142089 h 1449388"/>
              <a:gd name="T14" fmla="*/ 1885296 w 2074863"/>
              <a:gd name="T15" fmla="*/ 549583 h 1449388"/>
              <a:gd name="T16" fmla="*/ 1586087 w 2074863"/>
              <a:gd name="T17" fmla="*/ 450078 h 1449388"/>
              <a:gd name="T18" fmla="*/ 486453 w 2074863"/>
              <a:gd name="T19" fmla="*/ 72185 h 1449388"/>
              <a:gd name="T20" fmla="*/ 151219 w 2074863"/>
              <a:gd name="T21" fmla="*/ 357281 h 1449388"/>
              <a:gd name="T22" fmla="*/ 295879 w 2074863"/>
              <a:gd name="T23" fmla="*/ 407592 h 1449388"/>
              <a:gd name="T24" fmla="*/ 486453 w 2074863"/>
              <a:gd name="T25" fmla="*/ 72185 h 1449388"/>
              <a:gd name="T26" fmla="*/ 681762 w 2074863"/>
              <a:gd name="T27" fmla="*/ 209994 h 1449388"/>
              <a:gd name="T28" fmla="*/ 910960 w 2074863"/>
              <a:gd name="T29" fmla="*/ 275617 h 1449388"/>
              <a:gd name="T30" fmla="*/ 1184248 w 2074863"/>
              <a:gd name="T31" fmla="*/ 351448 h 1449388"/>
              <a:gd name="T32" fmla="*/ 1396319 w 2074863"/>
              <a:gd name="T33" fmla="*/ 332855 h 1449388"/>
              <a:gd name="T34" fmla="*/ 1606205 w 2074863"/>
              <a:gd name="T35" fmla="*/ 562536 h 1449388"/>
              <a:gd name="T36" fmla="*/ 1640821 w 2074863"/>
              <a:gd name="T37" fmla="*/ 739718 h 1449388"/>
              <a:gd name="T38" fmla="*/ 1379558 w 2074863"/>
              <a:gd name="T39" fmla="*/ 843985 h 1449388"/>
              <a:gd name="T40" fmla="*/ 1124853 w 2074863"/>
              <a:gd name="T41" fmla="*/ 641283 h 1449388"/>
              <a:gd name="T42" fmla="*/ 720387 w 2074863"/>
              <a:gd name="T43" fmla="*/ 519516 h 1449388"/>
              <a:gd name="T44" fmla="*/ 653705 w 2074863"/>
              <a:gd name="T45" fmla="*/ 311345 h 1449388"/>
              <a:gd name="T46" fmla="*/ 325395 w 2074863"/>
              <a:gd name="T47" fmla="*/ 480871 h 1449388"/>
              <a:gd name="T48" fmla="*/ 435438 w 2074863"/>
              <a:gd name="T49" fmla="*/ 683574 h 1449388"/>
              <a:gd name="T50" fmla="*/ 530543 w 2074863"/>
              <a:gd name="T51" fmla="*/ 794768 h 1449388"/>
              <a:gd name="T52" fmla="*/ 611436 w 2074863"/>
              <a:gd name="T53" fmla="*/ 890286 h 1449388"/>
              <a:gd name="T54" fmla="*/ 688686 w 2074863"/>
              <a:gd name="T55" fmla="*/ 1001480 h 1449388"/>
              <a:gd name="T56" fmla="*/ 800188 w 2074863"/>
              <a:gd name="T57" fmla="*/ 1230068 h 1449388"/>
              <a:gd name="T58" fmla="*/ 913511 w 2074863"/>
              <a:gd name="T59" fmla="*/ 1255588 h 1449388"/>
              <a:gd name="T60" fmla="*/ 768486 w 2074863"/>
              <a:gd name="T61" fmla="*/ 1063458 h 1449388"/>
              <a:gd name="T62" fmla="*/ 798730 w 2074863"/>
              <a:gd name="T63" fmla="*/ 1022261 h 1449388"/>
              <a:gd name="T64" fmla="*/ 1047604 w 2074863"/>
              <a:gd name="T65" fmla="*/ 1245015 h 1449388"/>
              <a:gd name="T66" fmla="*/ 1112465 w 2074863"/>
              <a:gd name="T67" fmla="*/ 1184496 h 1449388"/>
              <a:gd name="T68" fmla="*/ 841727 w 2074863"/>
              <a:gd name="T69" fmla="*/ 896119 h 1449388"/>
              <a:gd name="T70" fmla="*/ 886182 w 2074863"/>
              <a:gd name="T71" fmla="*/ 868047 h 1449388"/>
              <a:gd name="T72" fmla="*/ 1205383 w 2074863"/>
              <a:gd name="T73" fmla="*/ 1138195 h 1449388"/>
              <a:gd name="T74" fmla="*/ 1202468 w 2074863"/>
              <a:gd name="T75" fmla="*/ 1026636 h 1449388"/>
              <a:gd name="T76" fmla="*/ 955779 w 2074863"/>
              <a:gd name="T77" fmla="*/ 749197 h 1449388"/>
              <a:gd name="T78" fmla="*/ 1006793 w 2074863"/>
              <a:gd name="T79" fmla="*/ 736437 h 1449388"/>
              <a:gd name="T80" fmla="*/ 1311053 w 2074863"/>
              <a:gd name="T81" fmla="*/ 1001480 h 1449388"/>
              <a:gd name="T82" fmla="*/ 1303037 w 2074863"/>
              <a:gd name="T83" fmla="*/ 890286 h 1449388"/>
              <a:gd name="T84" fmla="*/ 1310325 w 2074863"/>
              <a:gd name="T85" fmla="*/ 838516 h 1449388"/>
              <a:gd name="T86" fmla="*/ 1409802 w 2074863"/>
              <a:gd name="T87" fmla="*/ 919087 h 1449388"/>
              <a:gd name="T88" fmla="*/ 1378829 w 2074863"/>
              <a:gd name="T89" fmla="*/ 1028094 h 1449388"/>
              <a:gd name="T90" fmla="*/ 1306317 w 2074863"/>
              <a:gd name="T91" fmla="*/ 1123248 h 1449388"/>
              <a:gd name="T92" fmla="*/ 1210119 w 2074863"/>
              <a:gd name="T93" fmla="*/ 1205641 h 1449388"/>
              <a:gd name="T94" fmla="*/ 1113922 w 2074863"/>
              <a:gd name="T95" fmla="*/ 1290222 h 1449388"/>
              <a:gd name="T96" fmla="*/ 1016631 w 2074863"/>
              <a:gd name="T97" fmla="*/ 1300795 h 1449388"/>
              <a:gd name="T98" fmla="*/ 897478 w 2074863"/>
              <a:gd name="T99" fmla="*/ 1327044 h 1449388"/>
              <a:gd name="T100" fmla="*/ 625648 w 2074863"/>
              <a:gd name="T101" fmla="*/ 1160798 h 1449388"/>
              <a:gd name="T102" fmla="*/ 491918 w 2074863"/>
              <a:gd name="T103" fmla="*/ 1202360 h 1449388"/>
              <a:gd name="T104" fmla="*/ 458760 w 2074863"/>
              <a:gd name="T105" fmla="*/ 1134550 h 1449388"/>
              <a:gd name="T106" fmla="*/ 365477 w 2074863"/>
              <a:gd name="T107" fmla="*/ 1057260 h 1449388"/>
              <a:gd name="T108" fmla="*/ 317378 w 2074863"/>
              <a:gd name="T109" fmla="*/ 969763 h 1449388"/>
              <a:gd name="T110" fmla="*/ 233206 w 2074863"/>
              <a:gd name="T111" fmla="*/ 865131 h 1449388"/>
              <a:gd name="T112" fmla="*/ 268916 w 2074863"/>
              <a:gd name="T113" fmla="*/ 733520 h 1449388"/>
              <a:gd name="T114" fmla="*/ 186565 w 2074863"/>
              <a:gd name="T115" fmla="*/ 647845 h 1449388"/>
              <a:gd name="T116" fmla="*/ 1822 w 2074863"/>
              <a:gd name="T117" fmla="*/ 438580 h 1449388"/>
              <a:gd name="T118" fmla="*/ 272923 w 2074863"/>
              <a:gd name="T119" fmla="*/ 139996 h 144938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074863" h="1449388">
                <a:moveTo>
                  <a:pt x="1923841" y="577723"/>
                </a:moveTo>
                <a:lnTo>
                  <a:pt x="1919867" y="578517"/>
                </a:lnTo>
                <a:lnTo>
                  <a:pt x="1915893" y="579312"/>
                </a:lnTo>
                <a:lnTo>
                  <a:pt x="1911919" y="580503"/>
                </a:lnTo>
                <a:lnTo>
                  <a:pt x="1907944" y="582488"/>
                </a:lnTo>
                <a:lnTo>
                  <a:pt x="1904765" y="584871"/>
                </a:lnTo>
                <a:lnTo>
                  <a:pt x="1901983" y="586857"/>
                </a:lnTo>
                <a:lnTo>
                  <a:pt x="1898804" y="589636"/>
                </a:lnTo>
                <a:lnTo>
                  <a:pt x="1896022" y="592813"/>
                </a:lnTo>
                <a:lnTo>
                  <a:pt x="1893240" y="595593"/>
                </a:lnTo>
                <a:lnTo>
                  <a:pt x="1891253" y="599167"/>
                </a:lnTo>
                <a:lnTo>
                  <a:pt x="1889663" y="602741"/>
                </a:lnTo>
                <a:lnTo>
                  <a:pt x="1888471" y="606712"/>
                </a:lnTo>
                <a:lnTo>
                  <a:pt x="1887278" y="610683"/>
                </a:lnTo>
                <a:lnTo>
                  <a:pt x="1886483" y="615051"/>
                </a:lnTo>
                <a:lnTo>
                  <a:pt x="1886483" y="619419"/>
                </a:lnTo>
                <a:lnTo>
                  <a:pt x="1886483" y="623390"/>
                </a:lnTo>
                <a:lnTo>
                  <a:pt x="1887278" y="627758"/>
                </a:lnTo>
                <a:lnTo>
                  <a:pt x="1888471" y="631729"/>
                </a:lnTo>
                <a:lnTo>
                  <a:pt x="1889663" y="635303"/>
                </a:lnTo>
                <a:lnTo>
                  <a:pt x="1891253" y="639274"/>
                </a:lnTo>
                <a:lnTo>
                  <a:pt x="1893240" y="642451"/>
                </a:lnTo>
                <a:lnTo>
                  <a:pt x="1896022" y="646025"/>
                </a:lnTo>
                <a:lnTo>
                  <a:pt x="1898804" y="648805"/>
                </a:lnTo>
                <a:lnTo>
                  <a:pt x="1901983" y="651188"/>
                </a:lnTo>
                <a:lnTo>
                  <a:pt x="1904765" y="653967"/>
                </a:lnTo>
                <a:lnTo>
                  <a:pt x="1907944" y="655953"/>
                </a:lnTo>
                <a:lnTo>
                  <a:pt x="1911919" y="657541"/>
                </a:lnTo>
                <a:lnTo>
                  <a:pt x="1915893" y="659130"/>
                </a:lnTo>
                <a:lnTo>
                  <a:pt x="1919867" y="660321"/>
                </a:lnTo>
                <a:lnTo>
                  <a:pt x="1923841" y="660718"/>
                </a:lnTo>
                <a:lnTo>
                  <a:pt x="1928213" y="661115"/>
                </a:lnTo>
                <a:lnTo>
                  <a:pt x="1932585" y="660718"/>
                </a:lnTo>
                <a:lnTo>
                  <a:pt x="1936956" y="660321"/>
                </a:lnTo>
                <a:lnTo>
                  <a:pt x="1940533" y="659130"/>
                </a:lnTo>
                <a:lnTo>
                  <a:pt x="1944508" y="657541"/>
                </a:lnTo>
                <a:lnTo>
                  <a:pt x="1948084" y="655953"/>
                </a:lnTo>
                <a:lnTo>
                  <a:pt x="1951661" y="653967"/>
                </a:lnTo>
                <a:lnTo>
                  <a:pt x="1954841" y="651188"/>
                </a:lnTo>
                <a:lnTo>
                  <a:pt x="1958020" y="648805"/>
                </a:lnTo>
                <a:lnTo>
                  <a:pt x="1960405" y="646025"/>
                </a:lnTo>
                <a:lnTo>
                  <a:pt x="1963187" y="642451"/>
                </a:lnTo>
                <a:lnTo>
                  <a:pt x="1965174" y="639274"/>
                </a:lnTo>
                <a:lnTo>
                  <a:pt x="1966763" y="635303"/>
                </a:lnTo>
                <a:lnTo>
                  <a:pt x="1967956" y="631729"/>
                </a:lnTo>
                <a:lnTo>
                  <a:pt x="1969148" y="627758"/>
                </a:lnTo>
                <a:lnTo>
                  <a:pt x="1969943" y="623390"/>
                </a:lnTo>
                <a:lnTo>
                  <a:pt x="1970340" y="619419"/>
                </a:lnTo>
                <a:lnTo>
                  <a:pt x="1969943" y="615051"/>
                </a:lnTo>
                <a:lnTo>
                  <a:pt x="1969148" y="610683"/>
                </a:lnTo>
                <a:lnTo>
                  <a:pt x="1967956" y="606712"/>
                </a:lnTo>
                <a:lnTo>
                  <a:pt x="1966763" y="602741"/>
                </a:lnTo>
                <a:lnTo>
                  <a:pt x="1965174" y="599167"/>
                </a:lnTo>
                <a:lnTo>
                  <a:pt x="1963187" y="595593"/>
                </a:lnTo>
                <a:lnTo>
                  <a:pt x="1960405" y="592813"/>
                </a:lnTo>
                <a:lnTo>
                  <a:pt x="1958020" y="589636"/>
                </a:lnTo>
                <a:lnTo>
                  <a:pt x="1954841" y="586857"/>
                </a:lnTo>
                <a:lnTo>
                  <a:pt x="1951661" y="584871"/>
                </a:lnTo>
                <a:lnTo>
                  <a:pt x="1948084" y="582488"/>
                </a:lnTo>
                <a:lnTo>
                  <a:pt x="1944508" y="580503"/>
                </a:lnTo>
                <a:lnTo>
                  <a:pt x="1940533" y="579312"/>
                </a:lnTo>
                <a:lnTo>
                  <a:pt x="1936956" y="578517"/>
                </a:lnTo>
                <a:lnTo>
                  <a:pt x="1932585" y="577723"/>
                </a:lnTo>
                <a:lnTo>
                  <a:pt x="1928213" y="577723"/>
                </a:lnTo>
                <a:lnTo>
                  <a:pt x="1923841" y="577723"/>
                </a:lnTo>
                <a:close/>
                <a:moveTo>
                  <a:pt x="519301" y="160338"/>
                </a:moveTo>
                <a:lnTo>
                  <a:pt x="523687" y="160338"/>
                </a:lnTo>
                <a:lnTo>
                  <a:pt x="528072" y="160729"/>
                </a:lnTo>
                <a:lnTo>
                  <a:pt x="532059" y="161512"/>
                </a:lnTo>
                <a:lnTo>
                  <a:pt x="536445" y="162687"/>
                </a:lnTo>
                <a:lnTo>
                  <a:pt x="540033" y="163861"/>
                </a:lnTo>
                <a:lnTo>
                  <a:pt x="544020" y="166210"/>
                </a:lnTo>
                <a:lnTo>
                  <a:pt x="547209" y="168558"/>
                </a:lnTo>
                <a:lnTo>
                  <a:pt x="550399" y="170907"/>
                </a:lnTo>
                <a:lnTo>
                  <a:pt x="553588" y="174038"/>
                </a:lnTo>
                <a:lnTo>
                  <a:pt x="556379" y="176778"/>
                </a:lnTo>
                <a:lnTo>
                  <a:pt x="558771" y="180693"/>
                </a:lnTo>
                <a:lnTo>
                  <a:pt x="560366" y="183824"/>
                </a:lnTo>
                <a:lnTo>
                  <a:pt x="562359" y="188130"/>
                </a:lnTo>
                <a:lnTo>
                  <a:pt x="563954" y="192436"/>
                </a:lnTo>
                <a:lnTo>
                  <a:pt x="564752" y="196350"/>
                </a:lnTo>
                <a:lnTo>
                  <a:pt x="565150" y="201048"/>
                </a:lnTo>
                <a:lnTo>
                  <a:pt x="565150" y="205353"/>
                </a:lnTo>
                <a:lnTo>
                  <a:pt x="564752" y="209268"/>
                </a:lnTo>
                <a:lnTo>
                  <a:pt x="563954" y="213574"/>
                </a:lnTo>
                <a:lnTo>
                  <a:pt x="562758" y="217488"/>
                </a:lnTo>
                <a:lnTo>
                  <a:pt x="560765" y="221402"/>
                </a:lnTo>
                <a:lnTo>
                  <a:pt x="558771" y="224925"/>
                </a:lnTo>
                <a:lnTo>
                  <a:pt x="556778" y="228448"/>
                </a:lnTo>
                <a:lnTo>
                  <a:pt x="553987" y="231188"/>
                </a:lnTo>
                <a:lnTo>
                  <a:pt x="551196" y="234711"/>
                </a:lnTo>
                <a:lnTo>
                  <a:pt x="547608" y="237060"/>
                </a:lnTo>
                <a:lnTo>
                  <a:pt x="544418" y="239800"/>
                </a:lnTo>
                <a:lnTo>
                  <a:pt x="540431" y="241366"/>
                </a:lnTo>
                <a:lnTo>
                  <a:pt x="536843" y="242932"/>
                </a:lnTo>
                <a:lnTo>
                  <a:pt x="532458" y="244497"/>
                </a:lnTo>
                <a:lnTo>
                  <a:pt x="528072" y="245672"/>
                </a:lnTo>
                <a:lnTo>
                  <a:pt x="523687" y="246063"/>
                </a:lnTo>
                <a:lnTo>
                  <a:pt x="518902" y="246063"/>
                </a:lnTo>
                <a:lnTo>
                  <a:pt x="514915" y="245672"/>
                </a:lnTo>
                <a:lnTo>
                  <a:pt x="510530" y="244497"/>
                </a:lnTo>
                <a:lnTo>
                  <a:pt x="506543" y="243323"/>
                </a:lnTo>
                <a:lnTo>
                  <a:pt x="502955" y="241757"/>
                </a:lnTo>
                <a:lnTo>
                  <a:pt x="498968" y="239800"/>
                </a:lnTo>
                <a:lnTo>
                  <a:pt x="495778" y="237451"/>
                </a:lnTo>
                <a:lnTo>
                  <a:pt x="492190" y="235103"/>
                </a:lnTo>
                <a:lnTo>
                  <a:pt x="489399" y="232363"/>
                </a:lnTo>
                <a:lnTo>
                  <a:pt x="486210" y="228840"/>
                </a:lnTo>
                <a:lnTo>
                  <a:pt x="484216" y="225708"/>
                </a:lnTo>
                <a:lnTo>
                  <a:pt x="482223" y="221794"/>
                </a:lnTo>
                <a:lnTo>
                  <a:pt x="480628" y="217879"/>
                </a:lnTo>
                <a:lnTo>
                  <a:pt x="479033" y="213965"/>
                </a:lnTo>
                <a:lnTo>
                  <a:pt x="478236" y="209268"/>
                </a:lnTo>
                <a:lnTo>
                  <a:pt x="477837" y="205353"/>
                </a:lnTo>
                <a:lnTo>
                  <a:pt x="477837" y="200656"/>
                </a:lnTo>
                <a:lnTo>
                  <a:pt x="478236" y="196350"/>
                </a:lnTo>
                <a:lnTo>
                  <a:pt x="479033" y="192436"/>
                </a:lnTo>
                <a:lnTo>
                  <a:pt x="480628" y="188522"/>
                </a:lnTo>
                <a:lnTo>
                  <a:pt x="481824" y="184607"/>
                </a:lnTo>
                <a:lnTo>
                  <a:pt x="483818" y="181084"/>
                </a:lnTo>
                <a:lnTo>
                  <a:pt x="486210" y="177561"/>
                </a:lnTo>
                <a:lnTo>
                  <a:pt x="489001" y="174430"/>
                </a:lnTo>
                <a:lnTo>
                  <a:pt x="491791" y="171298"/>
                </a:lnTo>
                <a:lnTo>
                  <a:pt x="494981" y="168558"/>
                </a:lnTo>
                <a:lnTo>
                  <a:pt x="498569" y="166601"/>
                </a:lnTo>
                <a:lnTo>
                  <a:pt x="502157" y="164252"/>
                </a:lnTo>
                <a:lnTo>
                  <a:pt x="506144" y="162687"/>
                </a:lnTo>
                <a:lnTo>
                  <a:pt x="510530" y="161512"/>
                </a:lnTo>
                <a:lnTo>
                  <a:pt x="514915" y="160729"/>
                </a:lnTo>
                <a:lnTo>
                  <a:pt x="519301" y="160338"/>
                </a:lnTo>
                <a:close/>
                <a:moveTo>
                  <a:pt x="1699693" y="111125"/>
                </a:moveTo>
                <a:lnTo>
                  <a:pt x="1718770" y="131377"/>
                </a:lnTo>
                <a:lnTo>
                  <a:pt x="1740628" y="154806"/>
                </a:lnTo>
                <a:lnTo>
                  <a:pt x="1768448" y="186178"/>
                </a:lnTo>
                <a:lnTo>
                  <a:pt x="1784345" y="204842"/>
                </a:lnTo>
                <a:lnTo>
                  <a:pt x="1801832" y="224697"/>
                </a:lnTo>
                <a:lnTo>
                  <a:pt x="1819318" y="246538"/>
                </a:lnTo>
                <a:lnTo>
                  <a:pt x="1838395" y="269173"/>
                </a:lnTo>
                <a:lnTo>
                  <a:pt x="1857471" y="293793"/>
                </a:lnTo>
                <a:lnTo>
                  <a:pt x="1877343" y="318811"/>
                </a:lnTo>
                <a:lnTo>
                  <a:pt x="1897611" y="345417"/>
                </a:lnTo>
                <a:lnTo>
                  <a:pt x="1917483" y="372420"/>
                </a:lnTo>
                <a:lnTo>
                  <a:pt x="1936956" y="400217"/>
                </a:lnTo>
                <a:lnTo>
                  <a:pt x="1954841" y="426823"/>
                </a:lnTo>
                <a:lnTo>
                  <a:pt x="1971930" y="453032"/>
                </a:lnTo>
                <a:lnTo>
                  <a:pt x="1987032" y="478050"/>
                </a:lnTo>
                <a:lnTo>
                  <a:pt x="2001339" y="501479"/>
                </a:lnTo>
                <a:lnTo>
                  <a:pt x="2014057" y="524511"/>
                </a:lnTo>
                <a:lnTo>
                  <a:pt x="2025980" y="545558"/>
                </a:lnTo>
                <a:lnTo>
                  <a:pt x="2036313" y="565016"/>
                </a:lnTo>
                <a:lnTo>
                  <a:pt x="2045454" y="582488"/>
                </a:lnTo>
                <a:lnTo>
                  <a:pt x="2053402" y="598770"/>
                </a:lnTo>
                <a:lnTo>
                  <a:pt x="2065325" y="623787"/>
                </a:lnTo>
                <a:lnTo>
                  <a:pt x="2072479" y="640069"/>
                </a:lnTo>
                <a:lnTo>
                  <a:pt x="2074863" y="646025"/>
                </a:lnTo>
                <a:lnTo>
                  <a:pt x="1870189" y="796925"/>
                </a:lnTo>
                <a:lnTo>
                  <a:pt x="1867407" y="789380"/>
                </a:lnTo>
                <a:lnTo>
                  <a:pt x="1859856" y="767142"/>
                </a:lnTo>
                <a:lnTo>
                  <a:pt x="1854689" y="751258"/>
                </a:lnTo>
                <a:lnTo>
                  <a:pt x="1847933" y="733388"/>
                </a:lnTo>
                <a:lnTo>
                  <a:pt x="1839985" y="712342"/>
                </a:lnTo>
                <a:lnTo>
                  <a:pt x="1830844" y="690104"/>
                </a:lnTo>
                <a:lnTo>
                  <a:pt x="1820908" y="666278"/>
                </a:lnTo>
                <a:lnTo>
                  <a:pt x="1809383" y="640466"/>
                </a:lnTo>
                <a:lnTo>
                  <a:pt x="1797063" y="614257"/>
                </a:lnTo>
                <a:lnTo>
                  <a:pt x="1783550" y="586857"/>
                </a:lnTo>
                <a:lnTo>
                  <a:pt x="1768845" y="559059"/>
                </a:lnTo>
                <a:lnTo>
                  <a:pt x="1753346" y="531262"/>
                </a:lnTo>
                <a:lnTo>
                  <a:pt x="1744602" y="517363"/>
                </a:lnTo>
                <a:lnTo>
                  <a:pt x="1736256" y="503862"/>
                </a:lnTo>
                <a:lnTo>
                  <a:pt x="1727513" y="490360"/>
                </a:lnTo>
                <a:lnTo>
                  <a:pt x="1718770" y="476859"/>
                </a:lnTo>
                <a:lnTo>
                  <a:pt x="1709232" y="463357"/>
                </a:lnTo>
                <a:lnTo>
                  <a:pt x="1700091" y="450650"/>
                </a:lnTo>
                <a:lnTo>
                  <a:pt x="1690552" y="438339"/>
                </a:lnTo>
                <a:lnTo>
                  <a:pt x="1681014" y="426029"/>
                </a:lnTo>
                <a:lnTo>
                  <a:pt x="1661938" y="403394"/>
                </a:lnTo>
                <a:lnTo>
                  <a:pt x="1643259" y="381951"/>
                </a:lnTo>
                <a:lnTo>
                  <a:pt x="1624977" y="362095"/>
                </a:lnTo>
                <a:lnTo>
                  <a:pt x="1606696" y="343431"/>
                </a:lnTo>
                <a:lnTo>
                  <a:pt x="1590004" y="327150"/>
                </a:lnTo>
                <a:lnTo>
                  <a:pt x="1573312" y="311663"/>
                </a:lnTo>
                <a:lnTo>
                  <a:pt x="1558210" y="298559"/>
                </a:lnTo>
                <a:lnTo>
                  <a:pt x="1544697" y="287042"/>
                </a:lnTo>
                <a:lnTo>
                  <a:pt x="1532377" y="276718"/>
                </a:lnTo>
                <a:lnTo>
                  <a:pt x="1522044" y="268776"/>
                </a:lnTo>
                <a:lnTo>
                  <a:pt x="1506942" y="257657"/>
                </a:lnTo>
                <a:lnTo>
                  <a:pt x="1501775" y="254083"/>
                </a:lnTo>
                <a:lnTo>
                  <a:pt x="1699693" y="111125"/>
                </a:lnTo>
                <a:close/>
                <a:moveTo>
                  <a:pt x="529828" y="78646"/>
                </a:moveTo>
                <a:lnTo>
                  <a:pt x="511572" y="88179"/>
                </a:lnTo>
                <a:lnTo>
                  <a:pt x="489347" y="100889"/>
                </a:lnTo>
                <a:lnTo>
                  <a:pt x="476647" y="108436"/>
                </a:lnTo>
                <a:lnTo>
                  <a:pt x="463153" y="116777"/>
                </a:lnTo>
                <a:lnTo>
                  <a:pt x="448865" y="126310"/>
                </a:lnTo>
                <a:lnTo>
                  <a:pt x="433784" y="136240"/>
                </a:lnTo>
                <a:lnTo>
                  <a:pt x="417512" y="147759"/>
                </a:lnTo>
                <a:lnTo>
                  <a:pt x="401637" y="159675"/>
                </a:lnTo>
                <a:lnTo>
                  <a:pt x="384175" y="172783"/>
                </a:lnTo>
                <a:lnTo>
                  <a:pt x="367109" y="186288"/>
                </a:lnTo>
                <a:lnTo>
                  <a:pt x="349250" y="200984"/>
                </a:lnTo>
                <a:lnTo>
                  <a:pt x="331787" y="216475"/>
                </a:lnTo>
                <a:lnTo>
                  <a:pt x="313531" y="233157"/>
                </a:lnTo>
                <a:lnTo>
                  <a:pt x="294878" y="250634"/>
                </a:lnTo>
                <a:lnTo>
                  <a:pt x="277019" y="268905"/>
                </a:lnTo>
                <a:lnTo>
                  <a:pt x="259159" y="287177"/>
                </a:lnTo>
                <a:lnTo>
                  <a:pt x="225028" y="322528"/>
                </a:lnTo>
                <a:lnTo>
                  <a:pt x="193278" y="356687"/>
                </a:lnTo>
                <a:lnTo>
                  <a:pt x="164703" y="389257"/>
                </a:lnTo>
                <a:lnTo>
                  <a:pt x="138906" y="419445"/>
                </a:lnTo>
                <a:lnTo>
                  <a:pt x="116284" y="446057"/>
                </a:lnTo>
                <a:lnTo>
                  <a:pt x="97234" y="469095"/>
                </a:lnTo>
                <a:lnTo>
                  <a:pt x="82550" y="488161"/>
                </a:lnTo>
                <a:lnTo>
                  <a:pt x="205184" y="612882"/>
                </a:lnTo>
                <a:lnTo>
                  <a:pt x="213915" y="597391"/>
                </a:lnTo>
                <a:lnTo>
                  <a:pt x="224631" y="581106"/>
                </a:lnTo>
                <a:lnTo>
                  <a:pt x="236934" y="562437"/>
                </a:lnTo>
                <a:lnTo>
                  <a:pt x="250428" y="542974"/>
                </a:lnTo>
                <a:lnTo>
                  <a:pt x="256381" y="531456"/>
                </a:lnTo>
                <a:lnTo>
                  <a:pt x="260350" y="524306"/>
                </a:lnTo>
                <a:lnTo>
                  <a:pt x="265112" y="515965"/>
                </a:lnTo>
                <a:lnTo>
                  <a:pt x="270669" y="507623"/>
                </a:lnTo>
                <a:lnTo>
                  <a:pt x="277019" y="498885"/>
                </a:lnTo>
                <a:lnTo>
                  <a:pt x="284162" y="488558"/>
                </a:lnTo>
                <a:lnTo>
                  <a:pt x="292100" y="478628"/>
                </a:lnTo>
                <a:lnTo>
                  <a:pt x="301228" y="467506"/>
                </a:lnTo>
                <a:lnTo>
                  <a:pt x="311547" y="456385"/>
                </a:lnTo>
                <a:lnTo>
                  <a:pt x="322262" y="444071"/>
                </a:lnTo>
                <a:lnTo>
                  <a:pt x="334565" y="431758"/>
                </a:lnTo>
                <a:lnTo>
                  <a:pt x="348059" y="418650"/>
                </a:lnTo>
                <a:lnTo>
                  <a:pt x="362347" y="405543"/>
                </a:lnTo>
                <a:lnTo>
                  <a:pt x="378619" y="391641"/>
                </a:lnTo>
                <a:lnTo>
                  <a:pt x="395684" y="377739"/>
                </a:lnTo>
                <a:lnTo>
                  <a:pt x="413147" y="362248"/>
                </a:lnTo>
                <a:lnTo>
                  <a:pt x="430609" y="347154"/>
                </a:lnTo>
                <a:lnTo>
                  <a:pt x="448469" y="332855"/>
                </a:lnTo>
                <a:lnTo>
                  <a:pt x="466328" y="318953"/>
                </a:lnTo>
                <a:lnTo>
                  <a:pt x="484188" y="305448"/>
                </a:lnTo>
                <a:lnTo>
                  <a:pt x="502047" y="292737"/>
                </a:lnTo>
                <a:lnTo>
                  <a:pt x="519510" y="280821"/>
                </a:lnTo>
                <a:lnTo>
                  <a:pt x="536972" y="268905"/>
                </a:lnTo>
                <a:lnTo>
                  <a:pt x="553641" y="257784"/>
                </a:lnTo>
                <a:lnTo>
                  <a:pt x="570310" y="247457"/>
                </a:lnTo>
                <a:lnTo>
                  <a:pt x="601663" y="228391"/>
                </a:lnTo>
                <a:lnTo>
                  <a:pt x="629841" y="212106"/>
                </a:lnTo>
                <a:lnTo>
                  <a:pt x="654050" y="198601"/>
                </a:lnTo>
                <a:lnTo>
                  <a:pt x="529828" y="78646"/>
                </a:lnTo>
                <a:close/>
                <a:moveTo>
                  <a:pt x="537766" y="0"/>
                </a:moveTo>
                <a:lnTo>
                  <a:pt x="542925" y="794"/>
                </a:lnTo>
                <a:lnTo>
                  <a:pt x="548085" y="2383"/>
                </a:lnTo>
                <a:lnTo>
                  <a:pt x="552450" y="4369"/>
                </a:lnTo>
                <a:lnTo>
                  <a:pt x="557213" y="6752"/>
                </a:lnTo>
                <a:lnTo>
                  <a:pt x="561181" y="10327"/>
                </a:lnTo>
                <a:lnTo>
                  <a:pt x="738981" y="181521"/>
                </a:lnTo>
                <a:lnTo>
                  <a:pt x="741760" y="185096"/>
                </a:lnTo>
                <a:lnTo>
                  <a:pt x="744538" y="188274"/>
                </a:lnTo>
                <a:lnTo>
                  <a:pt x="746522" y="192246"/>
                </a:lnTo>
                <a:lnTo>
                  <a:pt x="748110" y="195820"/>
                </a:lnTo>
                <a:lnTo>
                  <a:pt x="748903" y="200190"/>
                </a:lnTo>
                <a:lnTo>
                  <a:pt x="749697" y="204162"/>
                </a:lnTo>
                <a:lnTo>
                  <a:pt x="749697" y="208531"/>
                </a:lnTo>
                <a:lnTo>
                  <a:pt x="749300" y="213297"/>
                </a:lnTo>
                <a:lnTo>
                  <a:pt x="748506" y="217269"/>
                </a:lnTo>
                <a:lnTo>
                  <a:pt x="746919" y="221241"/>
                </a:lnTo>
                <a:lnTo>
                  <a:pt x="745331" y="224816"/>
                </a:lnTo>
                <a:lnTo>
                  <a:pt x="742553" y="228788"/>
                </a:lnTo>
                <a:lnTo>
                  <a:pt x="740172" y="231568"/>
                </a:lnTo>
                <a:lnTo>
                  <a:pt x="736600" y="234746"/>
                </a:lnTo>
                <a:lnTo>
                  <a:pt x="733425" y="237129"/>
                </a:lnTo>
                <a:lnTo>
                  <a:pt x="729456" y="239512"/>
                </a:lnTo>
                <a:lnTo>
                  <a:pt x="722710" y="242690"/>
                </a:lnTo>
                <a:lnTo>
                  <a:pt x="705247" y="251429"/>
                </a:lnTo>
                <a:lnTo>
                  <a:pt x="776685" y="295915"/>
                </a:lnTo>
                <a:lnTo>
                  <a:pt x="813594" y="318953"/>
                </a:lnTo>
                <a:lnTo>
                  <a:pt x="843756" y="338416"/>
                </a:lnTo>
                <a:lnTo>
                  <a:pt x="855266" y="332458"/>
                </a:lnTo>
                <a:lnTo>
                  <a:pt x="867569" y="326500"/>
                </a:lnTo>
                <a:lnTo>
                  <a:pt x="879872" y="321733"/>
                </a:lnTo>
                <a:lnTo>
                  <a:pt x="892175" y="317364"/>
                </a:lnTo>
                <a:lnTo>
                  <a:pt x="905669" y="312995"/>
                </a:lnTo>
                <a:lnTo>
                  <a:pt x="919163" y="309817"/>
                </a:lnTo>
                <a:lnTo>
                  <a:pt x="933847" y="307037"/>
                </a:lnTo>
                <a:lnTo>
                  <a:pt x="948135" y="304256"/>
                </a:lnTo>
                <a:lnTo>
                  <a:pt x="970756" y="301873"/>
                </a:lnTo>
                <a:lnTo>
                  <a:pt x="992188" y="300284"/>
                </a:lnTo>
                <a:lnTo>
                  <a:pt x="1013222" y="299093"/>
                </a:lnTo>
                <a:lnTo>
                  <a:pt x="1033066" y="298696"/>
                </a:lnTo>
                <a:lnTo>
                  <a:pt x="1052513" y="299490"/>
                </a:lnTo>
                <a:lnTo>
                  <a:pt x="1070769" y="301079"/>
                </a:lnTo>
                <a:lnTo>
                  <a:pt x="1088231" y="302668"/>
                </a:lnTo>
                <a:lnTo>
                  <a:pt x="1105297" y="305051"/>
                </a:lnTo>
                <a:lnTo>
                  <a:pt x="1121172" y="308228"/>
                </a:lnTo>
                <a:lnTo>
                  <a:pt x="1137047" y="311803"/>
                </a:lnTo>
                <a:lnTo>
                  <a:pt x="1151731" y="315775"/>
                </a:lnTo>
                <a:lnTo>
                  <a:pt x="1165622" y="320542"/>
                </a:lnTo>
                <a:lnTo>
                  <a:pt x="1179116" y="324911"/>
                </a:lnTo>
                <a:lnTo>
                  <a:pt x="1191816" y="329677"/>
                </a:lnTo>
                <a:lnTo>
                  <a:pt x="1203722" y="335238"/>
                </a:lnTo>
                <a:lnTo>
                  <a:pt x="1215231" y="340004"/>
                </a:lnTo>
                <a:lnTo>
                  <a:pt x="1226741" y="345565"/>
                </a:lnTo>
                <a:lnTo>
                  <a:pt x="1237060" y="351126"/>
                </a:lnTo>
                <a:lnTo>
                  <a:pt x="1256506" y="362645"/>
                </a:lnTo>
                <a:lnTo>
                  <a:pt x="1274366" y="372972"/>
                </a:lnTo>
                <a:lnTo>
                  <a:pt x="1289844" y="382902"/>
                </a:lnTo>
                <a:lnTo>
                  <a:pt x="1304131" y="391641"/>
                </a:lnTo>
                <a:lnTo>
                  <a:pt x="1310878" y="395613"/>
                </a:lnTo>
                <a:lnTo>
                  <a:pt x="1317228" y="398790"/>
                </a:lnTo>
                <a:lnTo>
                  <a:pt x="1323578" y="401968"/>
                </a:lnTo>
                <a:lnTo>
                  <a:pt x="1329135" y="403954"/>
                </a:lnTo>
                <a:lnTo>
                  <a:pt x="1334691" y="405543"/>
                </a:lnTo>
                <a:lnTo>
                  <a:pt x="1340247" y="406337"/>
                </a:lnTo>
                <a:lnTo>
                  <a:pt x="1345406" y="407132"/>
                </a:lnTo>
                <a:lnTo>
                  <a:pt x="1351360" y="407132"/>
                </a:lnTo>
                <a:lnTo>
                  <a:pt x="1358106" y="406734"/>
                </a:lnTo>
                <a:lnTo>
                  <a:pt x="1364853" y="406337"/>
                </a:lnTo>
                <a:lnTo>
                  <a:pt x="1379538" y="404351"/>
                </a:lnTo>
                <a:lnTo>
                  <a:pt x="1395810" y="401173"/>
                </a:lnTo>
                <a:lnTo>
                  <a:pt x="1412081" y="397201"/>
                </a:lnTo>
                <a:lnTo>
                  <a:pt x="1429544" y="392832"/>
                </a:lnTo>
                <a:lnTo>
                  <a:pt x="1446610" y="387669"/>
                </a:lnTo>
                <a:lnTo>
                  <a:pt x="1463675" y="382505"/>
                </a:lnTo>
                <a:lnTo>
                  <a:pt x="1494631" y="371781"/>
                </a:lnTo>
                <a:lnTo>
                  <a:pt x="1520825" y="362645"/>
                </a:lnTo>
                <a:lnTo>
                  <a:pt x="1545035" y="353112"/>
                </a:lnTo>
                <a:lnTo>
                  <a:pt x="1550988" y="357481"/>
                </a:lnTo>
                <a:lnTo>
                  <a:pt x="1557338" y="363439"/>
                </a:lnTo>
                <a:lnTo>
                  <a:pt x="1566069" y="371383"/>
                </a:lnTo>
                <a:lnTo>
                  <a:pt x="1577578" y="382108"/>
                </a:lnTo>
                <a:lnTo>
                  <a:pt x="1589881" y="395215"/>
                </a:lnTo>
                <a:lnTo>
                  <a:pt x="1604963" y="410309"/>
                </a:lnTo>
                <a:lnTo>
                  <a:pt x="1620838" y="428183"/>
                </a:lnTo>
                <a:lnTo>
                  <a:pt x="1638697" y="449235"/>
                </a:lnTo>
                <a:lnTo>
                  <a:pt x="1656953" y="472670"/>
                </a:lnTo>
                <a:lnTo>
                  <a:pt x="1666875" y="485380"/>
                </a:lnTo>
                <a:lnTo>
                  <a:pt x="1676400" y="498885"/>
                </a:lnTo>
                <a:lnTo>
                  <a:pt x="1686719" y="512787"/>
                </a:lnTo>
                <a:lnTo>
                  <a:pt x="1696641" y="527881"/>
                </a:lnTo>
                <a:lnTo>
                  <a:pt x="1707356" y="542974"/>
                </a:lnTo>
                <a:lnTo>
                  <a:pt x="1717675" y="559657"/>
                </a:lnTo>
                <a:lnTo>
                  <a:pt x="1727994" y="576339"/>
                </a:lnTo>
                <a:lnTo>
                  <a:pt x="1738710" y="594213"/>
                </a:lnTo>
                <a:lnTo>
                  <a:pt x="1749425" y="612882"/>
                </a:lnTo>
                <a:lnTo>
                  <a:pt x="1760141" y="632345"/>
                </a:lnTo>
                <a:lnTo>
                  <a:pt x="1770460" y="651808"/>
                </a:lnTo>
                <a:lnTo>
                  <a:pt x="1781175" y="672859"/>
                </a:lnTo>
                <a:lnTo>
                  <a:pt x="1802606" y="715360"/>
                </a:lnTo>
                <a:lnTo>
                  <a:pt x="1810544" y="731645"/>
                </a:lnTo>
                <a:lnTo>
                  <a:pt x="1813322" y="739192"/>
                </a:lnTo>
                <a:lnTo>
                  <a:pt x="1816100" y="745944"/>
                </a:lnTo>
                <a:lnTo>
                  <a:pt x="1817688" y="752300"/>
                </a:lnTo>
                <a:lnTo>
                  <a:pt x="1818878" y="758258"/>
                </a:lnTo>
                <a:lnTo>
                  <a:pt x="1819275" y="764216"/>
                </a:lnTo>
                <a:lnTo>
                  <a:pt x="1819275" y="769379"/>
                </a:lnTo>
                <a:lnTo>
                  <a:pt x="1818481" y="774543"/>
                </a:lnTo>
                <a:lnTo>
                  <a:pt x="1816497" y="778912"/>
                </a:lnTo>
                <a:lnTo>
                  <a:pt x="1814116" y="783679"/>
                </a:lnTo>
                <a:lnTo>
                  <a:pt x="1810544" y="788445"/>
                </a:lnTo>
                <a:lnTo>
                  <a:pt x="1805781" y="792417"/>
                </a:lnTo>
                <a:lnTo>
                  <a:pt x="1801019" y="796786"/>
                </a:lnTo>
                <a:lnTo>
                  <a:pt x="1794272" y="801155"/>
                </a:lnTo>
                <a:lnTo>
                  <a:pt x="1787128" y="805922"/>
                </a:lnTo>
                <a:lnTo>
                  <a:pt x="1778397" y="810688"/>
                </a:lnTo>
                <a:lnTo>
                  <a:pt x="1769269" y="815852"/>
                </a:lnTo>
                <a:lnTo>
                  <a:pt x="1747044" y="826179"/>
                </a:lnTo>
                <a:lnTo>
                  <a:pt x="1720056" y="838492"/>
                </a:lnTo>
                <a:lnTo>
                  <a:pt x="1687910" y="852394"/>
                </a:lnTo>
                <a:lnTo>
                  <a:pt x="1650206" y="868680"/>
                </a:lnTo>
                <a:lnTo>
                  <a:pt x="1607741" y="888142"/>
                </a:lnTo>
                <a:lnTo>
                  <a:pt x="1568450" y="905619"/>
                </a:lnTo>
                <a:lnTo>
                  <a:pt x="1553766" y="911975"/>
                </a:lnTo>
                <a:lnTo>
                  <a:pt x="1541463" y="916344"/>
                </a:lnTo>
                <a:lnTo>
                  <a:pt x="1531144" y="919521"/>
                </a:lnTo>
                <a:lnTo>
                  <a:pt x="1526778" y="920713"/>
                </a:lnTo>
                <a:lnTo>
                  <a:pt x="1522810" y="921507"/>
                </a:lnTo>
                <a:lnTo>
                  <a:pt x="1518841" y="921905"/>
                </a:lnTo>
                <a:lnTo>
                  <a:pt x="1514872" y="921905"/>
                </a:lnTo>
                <a:lnTo>
                  <a:pt x="1511697" y="921507"/>
                </a:lnTo>
                <a:lnTo>
                  <a:pt x="1508522" y="921110"/>
                </a:lnTo>
                <a:lnTo>
                  <a:pt x="1505347" y="920316"/>
                </a:lnTo>
                <a:lnTo>
                  <a:pt x="1502569" y="919521"/>
                </a:lnTo>
                <a:lnTo>
                  <a:pt x="1496219" y="916344"/>
                </a:lnTo>
                <a:lnTo>
                  <a:pt x="1489869" y="912769"/>
                </a:lnTo>
                <a:lnTo>
                  <a:pt x="1482328" y="907605"/>
                </a:lnTo>
                <a:lnTo>
                  <a:pt x="1472803" y="902045"/>
                </a:lnTo>
                <a:lnTo>
                  <a:pt x="1462485" y="895689"/>
                </a:lnTo>
                <a:lnTo>
                  <a:pt x="1449785" y="888540"/>
                </a:lnTo>
                <a:lnTo>
                  <a:pt x="1433910" y="880993"/>
                </a:lnTo>
                <a:lnTo>
                  <a:pt x="1425178" y="876624"/>
                </a:lnTo>
                <a:lnTo>
                  <a:pt x="1415653" y="870666"/>
                </a:lnTo>
                <a:lnTo>
                  <a:pt x="1404541" y="863516"/>
                </a:lnTo>
                <a:lnTo>
                  <a:pt x="1393428" y="854778"/>
                </a:lnTo>
                <a:lnTo>
                  <a:pt x="1381522" y="845642"/>
                </a:lnTo>
                <a:lnTo>
                  <a:pt x="1368822" y="834917"/>
                </a:lnTo>
                <a:lnTo>
                  <a:pt x="1355725" y="823796"/>
                </a:lnTo>
                <a:lnTo>
                  <a:pt x="1342231" y="811483"/>
                </a:lnTo>
                <a:lnTo>
                  <a:pt x="1314053" y="785267"/>
                </a:lnTo>
                <a:lnTo>
                  <a:pt x="1284288" y="757463"/>
                </a:lnTo>
                <a:lnTo>
                  <a:pt x="1254522" y="728468"/>
                </a:lnTo>
                <a:lnTo>
                  <a:pt x="1225153" y="698677"/>
                </a:lnTo>
                <a:lnTo>
                  <a:pt x="1167606" y="642275"/>
                </a:lnTo>
                <a:lnTo>
                  <a:pt x="1141016" y="616457"/>
                </a:lnTo>
                <a:lnTo>
                  <a:pt x="1116806" y="593816"/>
                </a:lnTo>
                <a:lnTo>
                  <a:pt x="1105694" y="583886"/>
                </a:lnTo>
                <a:lnTo>
                  <a:pt x="1094978" y="574751"/>
                </a:lnTo>
                <a:lnTo>
                  <a:pt x="1085453" y="567204"/>
                </a:lnTo>
                <a:lnTo>
                  <a:pt x="1077119" y="560451"/>
                </a:lnTo>
                <a:lnTo>
                  <a:pt x="1069181" y="554890"/>
                </a:lnTo>
                <a:lnTo>
                  <a:pt x="1062435" y="551316"/>
                </a:lnTo>
                <a:lnTo>
                  <a:pt x="1056878" y="548535"/>
                </a:lnTo>
                <a:lnTo>
                  <a:pt x="1054100" y="547741"/>
                </a:lnTo>
                <a:lnTo>
                  <a:pt x="1052116" y="547741"/>
                </a:lnTo>
                <a:lnTo>
                  <a:pt x="1042591" y="547741"/>
                </a:lnTo>
                <a:lnTo>
                  <a:pt x="1028700" y="548535"/>
                </a:lnTo>
                <a:lnTo>
                  <a:pt x="992585" y="550918"/>
                </a:lnTo>
                <a:lnTo>
                  <a:pt x="949325" y="553302"/>
                </a:lnTo>
                <a:lnTo>
                  <a:pt x="902494" y="556479"/>
                </a:lnTo>
                <a:lnTo>
                  <a:pt x="820341" y="562835"/>
                </a:lnTo>
                <a:lnTo>
                  <a:pt x="784622" y="566012"/>
                </a:lnTo>
                <a:lnTo>
                  <a:pt x="760810" y="542180"/>
                </a:lnTo>
                <a:lnTo>
                  <a:pt x="755650" y="532250"/>
                </a:lnTo>
                <a:lnTo>
                  <a:pt x="752078" y="521526"/>
                </a:lnTo>
                <a:lnTo>
                  <a:pt x="748506" y="511596"/>
                </a:lnTo>
                <a:lnTo>
                  <a:pt x="746522" y="500871"/>
                </a:lnTo>
                <a:lnTo>
                  <a:pt x="745331" y="490544"/>
                </a:lnTo>
                <a:lnTo>
                  <a:pt x="744935" y="480217"/>
                </a:lnTo>
                <a:lnTo>
                  <a:pt x="745728" y="470287"/>
                </a:lnTo>
                <a:lnTo>
                  <a:pt x="746919" y="459959"/>
                </a:lnTo>
                <a:lnTo>
                  <a:pt x="748903" y="450029"/>
                </a:lnTo>
                <a:lnTo>
                  <a:pt x="752078" y="440099"/>
                </a:lnTo>
                <a:lnTo>
                  <a:pt x="755650" y="430566"/>
                </a:lnTo>
                <a:lnTo>
                  <a:pt x="760016" y="420636"/>
                </a:lnTo>
                <a:lnTo>
                  <a:pt x="765175" y="411501"/>
                </a:lnTo>
                <a:lnTo>
                  <a:pt x="771128" y="402365"/>
                </a:lnTo>
                <a:lnTo>
                  <a:pt x="777875" y="393229"/>
                </a:lnTo>
                <a:lnTo>
                  <a:pt x="785019" y="384888"/>
                </a:lnTo>
                <a:lnTo>
                  <a:pt x="749697" y="362645"/>
                </a:lnTo>
                <a:lnTo>
                  <a:pt x="711994" y="339210"/>
                </a:lnTo>
                <a:lnTo>
                  <a:pt x="648494" y="300682"/>
                </a:lnTo>
                <a:lnTo>
                  <a:pt x="635000" y="307037"/>
                </a:lnTo>
                <a:lnTo>
                  <a:pt x="617538" y="316172"/>
                </a:lnTo>
                <a:lnTo>
                  <a:pt x="596503" y="327691"/>
                </a:lnTo>
                <a:lnTo>
                  <a:pt x="572294" y="341593"/>
                </a:lnTo>
                <a:lnTo>
                  <a:pt x="545306" y="357879"/>
                </a:lnTo>
                <a:lnTo>
                  <a:pt x="531019" y="367014"/>
                </a:lnTo>
                <a:lnTo>
                  <a:pt x="516335" y="377341"/>
                </a:lnTo>
                <a:lnTo>
                  <a:pt x="500856" y="387669"/>
                </a:lnTo>
                <a:lnTo>
                  <a:pt x="484585" y="399187"/>
                </a:lnTo>
                <a:lnTo>
                  <a:pt x="467915" y="411501"/>
                </a:lnTo>
                <a:lnTo>
                  <a:pt x="450850" y="424211"/>
                </a:lnTo>
                <a:lnTo>
                  <a:pt x="438150" y="434141"/>
                </a:lnTo>
                <a:lnTo>
                  <a:pt x="432990" y="439702"/>
                </a:lnTo>
                <a:lnTo>
                  <a:pt x="415131" y="456782"/>
                </a:lnTo>
                <a:lnTo>
                  <a:pt x="398859" y="473464"/>
                </a:lnTo>
                <a:lnTo>
                  <a:pt x="382984" y="490544"/>
                </a:lnTo>
                <a:lnTo>
                  <a:pt x="368300" y="506829"/>
                </a:lnTo>
                <a:lnTo>
                  <a:pt x="354409" y="523909"/>
                </a:lnTo>
                <a:lnTo>
                  <a:pt x="341312" y="539797"/>
                </a:lnTo>
                <a:lnTo>
                  <a:pt x="329009" y="555685"/>
                </a:lnTo>
                <a:lnTo>
                  <a:pt x="317500" y="570779"/>
                </a:lnTo>
                <a:lnTo>
                  <a:pt x="387350" y="732042"/>
                </a:lnTo>
                <a:lnTo>
                  <a:pt x="401240" y="724098"/>
                </a:lnTo>
                <a:lnTo>
                  <a:pt x="406400" y="721318"/>
                </a:lnTo>
                <a:lnTo>
                  <a:pt x="413147" y="720523"/>
                </a:lnTo>
                <a:lnTo>
                  <a:pt x="419497" y="719729"/>
                </a:lnTo>
                <a:lnTo>
                  <a:pt x="425053" y="719729"/>
                </a:lnTo>
                <a:lnTo>
                  <a:pt x="430609" y="720523"/>
                </a:lnTo>
                <a:lnTo>
                  <a:pt x="436165" y="721715"/>
                </a:lnTo>
                <a:lnTo>
                  <a:pt x="441325" y="722907"/>
                </a:lnTo>
                <a:lnTo>
                  <a:pt x="446484" y="724495"/>
                </a:lnTo>
                <a:lnTo>
                  <a:pt x="450850" y="726482"/>
                </a:lnTo>
                <a:lnTo>
                  <a:pt x="455215" y="729262"/>
                </a:lnTo>
                <a:lnTo>
                  <a:pt x="459581" y="731645"/>
                </a:lnTo>
                <a:lnTo>
                  <a:pt x="463550" y="734823"/>
                </a:lnTo>
                <a:lnTo>
                  <a:pt x="467519" y="738000"/>
                </a:lnTo>
                <a:lnTo>
                  <a:pt x="474265" y="744753"/>
                </a:lnTo>
                <a:lnTo>
                  <a:pt x="481013" y="752300"/>
                </a:lnTo>
                <a:lnTo>
                  <a:pt x="486966" y="759846"/>
                </a:lnTo>
                <a:lnTo>
                  <a:pt x="492125" y="768188"/>
                </a:lnTo>
                <a:lnTo>
                  <a:pt x="502047" y="783281"/>
                </a:lnTo>
                <a:lnTo>
                  <a:pt x="506413" y="790034"/>
                </a:lnTo>
                <a:lnTo>
                  <a:pt x="510778" y="795992"/>
                </a:lnTo>
                <a:lnTo>
                  <a:pt x="515541" y="800361"/>
                </a:lnTo>
                <a:lnTo>
                  <a:pt x="517525" y="802744"/>
                </a:lnTo>
                <a:lnTo>
                  <a:pt x="519510" y="803936"/>
                </a:lnTo>
                <a:lnTo>
                  <a:pt x="525860" y="807511"/>
                </a:lnTo>
                <a:lnTo>
                  <a:pt x="531416" y="811483"/>
                </a:lnTo>
                <a:lnTo>
                  <a:pt x="536972" y="815852"/>
                </a:lnTo>
                <a:lnTo>
                  <a:pt x="541735" y="819427"/>
                </a:lnTo>
                <a:lnTo>
                  <a:pt x="550466" y="827371"/>
                </a:lnTo>
                <a:lnTo>
                  <a:pt x="558006" y="834917"/>
                </a:lnTo>
                <a:lnTo>
                  <a:pt x="564356" y="843259"/>
                </a:lnTo>
                <a:lnTo>
                  <a:pt x="569516" y="850806"/>
                </a:lnTo>
                <a:lnTo>
                  <a:pt x="573881" y="858352"/>
                </a:lnTo>
                <a:lnTo>
                  <a:pt x="577850" y="865899"/>
                </a:lnTo>
                <a:lnTo>
                  <a:pt x="584597" y="879404"/>
                </a:lnTo>
                <a:lnTo>
                  <a:pt x="587375" y="885759"/>
                </a:lnTo>
                <a:lnTo>
                  <a:pt x="590550" y="891717"/>
                </a:lnTo>
                <a:lnTo>
                  <a:pt x="594122" y="896881"/>
                </a:lnTo>
                <a:lnTo>
                  <a:pt x="598091" y="901250"/>
                </a:lnTo>
                <a:lnTo>
                  <a:pt x="602456" y="905619"/>
                </a:lnTo>
                <a:lnTo>
                  <a:pt x="604838" y="907208"/>
                </a:lnTo>
                <a:lnTo>
                  <a:pt x="607616" y="908797"/>
                </a:lnTo>
                <a:lnTo>
                  <a:pt x="613569" y="912372"/>
                </a:lnTo>
                <a:lnTo>
                  <a:pt x="618728" y="915549"/>
                </a:lnTo>
                <a:lnTo>
                  <a:pt x="624285" y="919124"/>
                </a:lnTo>
                <a:lnTo>
                  <a:pt x="629047" y="922699"/>
                </a:lnTo>
                <a:lnTo>
                  <a:pt x="633413" y="926274"/>
                </a:lnTo>
                <a:lnTo>
                  <a:pt x="637778" y="929849"/>
                </a:lnTo>
                <a:lnTo>
                  <a:pt x="645319" y="938190"/>
                </a:lnTo>
                <a:lnTo>
                  <a:pt x="651669" y="946134"/>
                </a:lnTo>
                <a:lnTo>
                  <a:pt x="657622" y="954078"/>
                </a:lnTo>
                <a:lnTo>
                  <a:pt x="661988" y="962022"/>
                </a:lnTo>
                <a:lnTo>
                  <a:pt x="665956" y="969966"/>
                </a:lnTo>
                <a:lnTo>
                  <a:pt x="669528" y="977116"/>
                </a:lnTo>
                <a:lnTo>
                  <a:pt x="671910" y="983868"/>
                </a:lnTo>
                <a:lnTo>
                  <a:pt x="673894" y="990223"/>
                </a:lnTo>
                <a:lnTo>
                  <a:pt x="675085" y="995784"/>
                </a:lnTo>
                <a:lnTo>
                  <a:pt x="677069" y="1003331"/>
                </a:lnTo>
                <a:lnTo>
                  <a:pt x="677466" y="1006509"/>
                </a:lnTo>
                <a:lnTo>
                  <a:pt x="681038" y="1008892"/>
                </a:lnTo>
                <a:lnTo>
                  <a:pt x="691356" y="1016439"/>
                </a:lnTo>
                <a:lnTo>
                  <a:pt x="698103" y="1021999"/>
                </a:lnTo>
                <a:lnTo>
                  <a:pt x="705644" y="1028752"/>
                </a:lnTo>
                <a:lnTo>
                  <a:pt x="713185" y="1036299"/>
                </a:lnTo>
                <a:lnTo>
                  <a:pt x="721519" y="1045037"/>
                </a:lnTo>
                <a:lnTo>
                  <a:pt x="729456" y="1055364"/>
                </a:lnTo>
                <a:lnTo>
                  <a:pt x="733425" y="1060925"/>
                </a:lnTo>
                <a:lnTo>
                  <a:pt x="737394" y="1066486"/>
                </a:lnTo>
                <a:lnTo>
                  <a:pt x="740966" y="1072047"/>
                </a:lnTo>
                <a:lnTo>
                  <a:pt x="744538" y="1078005"/>
                </a:lnTo>
                <a:lnTo>
                  <a:pt x="747316" y="1084757"/>
                </a:lnTo>
                <a:lnTo>
                  <a:pt x="750094" y="1091112"/>
                </a:lnTo>
                <a:lnTo>
                  <a:pt x="753269" y="1097865"/>
                </a:lnTo>
                <a:lnTo>
                  <a:pt x="755253" y="1105014"/>
                </a:lnTo>
                <a:lnTo>
                  <a:pt x="757635" y="1112164"/>
                </a:lnTo>
                <a:lnTo>
                  <a:pt x="759222" y="1120108"/>
                </a:lnTo>
                <a:lnTo>
                  <a:pt x="760016" y="1128052"/>
                </a:lnTo>
                <a:lnTo>
                  <a:pt x="760810" y="1135599"/>
                </a:lnTo>
                <a:lnTo>
                  <a:pt x="760810" y="1143940"/>
                </a:lnTo>
                <a:lnTo>
                  <a:pt x="760413" y="1152281"/>
                </a:lnTo>
                <a:lnTo>
                  <a:pt x="760016" y="1157048"/>
                </a:lnTo>
                <a:lnTo>
                  <a:pt x="759222" y="1162211"/>
                </a:lnTo>
                <a:lnTo>
                  <a:pt x="756841" y="1171347"/>
                </a:lnTo>
                <a:lnTo>
                  <a:pt x="753666" y="1181277"/>
                </a:lnTo>
                <a:lnTo>
                  <a:pt x="749697" y="1190016"/>
                </a:lnTo>
                <a:lnTo>
                  <a:pt x="744935" y="1199151"/>
                </a:lnTo>
                <a:lnTo>
                  <a:pt x="739378" y="1207492"/>
                </a:lnTo>
                <a:lnTo>
                  <a:pt x="733028" y="1216628"/>
                </a:lnTo>
                <a:lnTo>
                  <a:pt x="726281" y="1224572"/>
                </a:lnTo>
                <a:lnTo>
                  <a:pt x="864394" y="1334200"/>
                </a:lnTo>
                <a:lnTo>
                  <a:pt x="871538" y="1340158"/>
                </a:lnTo>
                <a:lnTo>
                  <a:pt x="871935" y="1340555"/>
                </a:lnTo>
                <a:lnTo>
                  <a:pt x="872728" y="1340555"/>
                </a:lnTo>
                <a:lnTo>
                  <a:pt x="891381" y="1356046"/>
                </a:lnTo>
                <a:lnTo>
                  <a:pt x="908050" y="1369153"/>
                </a:lnTo>
                <a:lnTo>
                  <a:pt x="915194" y="1374317"/>
                </a:lnTo>
                <a:lnTo>
                  <a:pt x="921941" y="1379083"/>
                </a:lnTo>
                <a:lnTo>
                  <a:pt x="927894" y="1382658"/>
                </a:lnTo>
                <a:lnTo>
                  <a:pt x="933847" y="1386233"/>
                </a:lnTo>
                <a:lnTo>
                  <a:pt x="939006" y="1388219"/>
                </a:lnTo>
                <a:lnTo>
                  <a:pt x="944563" y="1389808"/>
                </a:lnTo>
                <a:lnTo>
                  <a:pt x="949722" y="1390205"/>
                </a:lnTo>
                <a:lnTo>
                  <a:pt x="954881" y="1390205"/>
                </a:lnTo>
                <a:lnTo>
                  <a:pt x="960041" y="1389411"/>
                </a:lnTo>
                <a:lnTo>
                  <a:pt x="965200" y="1387822"/>
                </a:lnTo>
                <a:lnTo>
                  <a:pt x="971153" y="1385041"/>
                </a:lnTo>
                <a:lnTo>
                  <a:pt x="977106" y="1381467"/>
                </a:lnTo>
                <a:lnTo>
                  <a:pt x="983456" y="1376700"/>
                </a:lnTo>
                <a:lnTo>
                  <a:pt x="990203" y="1371934"/>
                </a:lnTo>
                <a:lnTo>
                  <a:pt x="994966" y="1367962"/>
                </a:lnTo>
                <a:lnTo>
                  <a:pt x="998538" y="1364387"/>
                </a:lnTo>
                <a:lnTo>
                  <a:pt x="1002506" y="1360415"/>
                </a:lnTo>
                <a:lnTo>
                  <a:pt x="1005285" y="1356443"/>
                </a:lnTo>
                <a:lnTo>
                  <a:pt x="1008063" y="1353265"/>
                </a:lnTo>
                <a:lnTo>
                  <a:pt x="1009650" y="1349691"/>
                </a:lnTo>
                <a:lnTo>
                  <a:pt x="1010841" y="1346513"/>
                </a:lnTo>
                <a:lnTo>
                  <a:pt x="1011238" y="1343732"/>
                </a:lnTo>
                <a:lnTo>
                  <a:pt x="1011238" y="1341746"/>
                </a:lnTo>
                <a:lnTo>
                  <a:pt x="1010841" y="1339760"/>
                </a:lnTo>
                <a:lnTo>
                  <a:pt x="1009650" y="1336980"/>
                </a:lnTo>
                <a:lnTo>
                  <a:pt x="1008460" y="1334994"/>
                </a:lnTo>
                <a:lnTo>
                  <a:pt x="1007269" y="1334200"/>
                </a:lnTo>
                <a:lnTo>
                  <a:pt x="972344" y="1296466"/>
                </a:lnTo>
                <a:lnTo>
                  <a:pt x="846138" y="1173333"/>
                </a:lnTo>
                <a:lnTo>
                  <a:pt x="843756" y="1170950"/>
                </a:lnTo>
                <a:lnTo>
                  <a:pt x="841772" y="1168169"/>
                </a:lnTo>
                <a:lnTo>
                  <a:pt x="839788" y="1164992"/>
                </a:lnTo>
                <a:lnTo>
                  <a:pt x="838200" y="1162211"/>
                </a:lnTo>
                <a:lnTo>
                  <a:pt x="837010" y="1158637"/>
                </a:lnTo>
                <a:lnTo>
                  <a:pt x="836216" y="1155856"/>
                </a:lnTo>
                <a:lnTo>
                  <a:pt x="835819" y="1152281"/>
                </a:lnTo>
                <a:lnTo>
                  <a:pt x="835422" y="1149104"/>
                </a:lnTo>
                <a:lnTo>
                  <a:pt x="835819" y="1145529"/>
                </a:lnTo>
                <a:lnTo>
                  <a:pt x="836216" y="1142351"/>
                </a:lnTo>
                <a:lnTo>
                  <a:pt x="836613" y="1138777"/>
                </a:lnTo>
                <a:lnTo>
                  <a:pt x="837803" y="1135996"/>
                </a:lnTo>
                <a:lnTo>
                  <a:pt x="839391" y="1132421"/>
                </a:lnTo>
                <a:lnTo>
                  <a:pt x="840978" y="1129641"/>
                </a:lnTo>
                <a:lnTo>
                  <a:pt x="842963" y="1126861"/>
                </a:lnTo>
                <a:lnTo>
                  <a:pt x="845741" y="1124080"/>
                </a:lnTo>
                <a:lnTo>
                  <a:pt x="848122" y="1121697"/>
                </a:lnTo>
                <a:lnTo>
                  <a:pt x="850900" y="1119314"/>
                </a:lnTo>
                <a:lnTo>
                  <a:pt x="854075" y="1117725"/>
                </a:lnTo>
                <a:lnTo>
                  <a:pt x="856853" y="1116136"/>
                </a:lnTo>
                <a:lnTo>
                  <a:pt x="860028" y="1115342"/>
                </a:lnTo>
                <a:lnTo>
                  <a:pt x="863203" y="1114547"/>
                </a:lnTo>
                <a:lnTo>
                  <a:pt x="866775" y="1113753"/>
                </a:lnTo>
                <a:lnTo>
                  <a:pt x="869950" y="1113753"/>
                </a:lnTo>
                <a:lnTo>
                  <a:pt x="873522" y="1113753"/>
                </a:lnTo>
                <a:lnTo>
                  <a:pt x="876697" y="1114150"/>
                </a:lnTo>
                <a:lnTo>
                  <a:pt x="879872" y="1114944"/>
                </a:lnTo>
                <a:lnTo>
                  <a:pt x="883047" y="1116136"/>
                </a:lnTo>
                <a:lnTo>
                  <a:pt x="886222" y="1117328"/>
                </a:lnTo>
                <a:lnTo>
                  <a:pt x="889000" y="1118916"/>
                </a:lnTo>
                <a:lnTo>
                  <a:pt x="891778" y="1121300"/>
                </a:lnTo>
                <a:lnTo>
                  <a:pt x="894953" y="1123286"/>
                </a:lnTo>
                <a:lnTo>
                  <a:pt x="1063625" y="1287330"/>
                </a:lnTo>
                <a:lnTo>
                  <a:pt x="1063625" y="1286933"/>
                </a:lnTo>
                <a:lnTo>
                  <a:pt x="1071563" y="1294877"/>
                </a:lnTo>
                <a:lnTo>
                  <a:pt x="1073944" y="1298054"/>
                </a:lnTo>
                <a:lnTo>
                  <a:pt x="1092200" y="1315531"/>
                </a:lnTo>
                <a:lnTo>
                  <a:pt x="1110060" y="1332611"/>
                </a:lnTo>
                <a:lnTo>
                  <a:pt x="1117203" y="1339760"/>
                </a:lnTo>
                <a:lnTo>
                  <a:pt x="1123950" y="1345718"/>
                </a:lnTo>
                <a:lnTo>
                  <a:pt x="1130300" y="1350485"/>
                </a:lnTo>
                <a:lnTo>
                  <a:pt x="1135460" y="1354060"/>
                </a:lnTo>
                <a:lnTo>
                  <a:pt x="1141016" y="1356443"/>
                </a:lnTo>
                <a:lnTo>
                  <a:pt x="1145778" y="1358429"/>
                </a:lnTo>
                <a:lnTo>
                  <a:pt x="1150938" y="1359223"/>
                </a:lnTo>
                <a:lnTo>
                  <a:pt x="1155303" y="1358826"/>
                </a:lnTo>
                <a:lnTo>
                  <a:pt x="1160066" y="1357635"/>
                </a:lnTo>
                <a:lnTo>
                  <a:pt x="1164828" y="1354854"/>
                </a:lnTo>
                <a:lnTo>
                  <a:pt x="1169591" y="1351677"/>
                </a:lnTo>
                <a:lnTo>
                  <a:pt x="1175147" y="1347307"/>
                </a:lnTo>
                <a:lnTo>
                  <a:pt x="1181100" y="1341746"/>
                </a:lnTo>
                <a:lnTo>
                  <a:pt x="1187847" y="1335788"/>
                </a:lnTo>
                <a:lnTo>
                  <a:pt x="1193403" y="1330228"/>
                </a:lnTo>
                <a:lnTo>
                  <a:pt x="1198166" y="1324667"/>
                </a:lnTo>
                <a:lnTo>
                  <a:pt x="1201738" y="1319106"/>
                </a:lnTo>
                <a:lnTo>
                  <a:pt x="1205310" y="1313942"/>
                </a:lnTo>
                <a:lnTo>
                  <a:pt x="1207294" y="1309176"/>
                </a:lnTo>
                <a:lnTo>
                  <a:pt x="1209278" y="1304807"/>
                </a:lnTo>
                <a:lnTo>
                  <a:pt x="1210469" y="1300835"/>
                </a:lnTo>
                <a:lnTo>
                  <a:pt x="1211263" y="1297260"/>
                </a:lnTo>
                <a:lnTo>
                  <a:pt x="1211660" y="1293288"/>
                </a:lnTo>
                <a:lnTo>
                  <a:pt x="1211660" y="1290507"/>
                </a:lnTo>
                <a:lnTo>
                  <a:pt x="1211263" y="1287330"/>
                </a:lnTo>
                <a:lnTo>
                  <a:pt x="1210072" y="1284947"/>
                </a:lnTo>
                <a:lnTo>
                  <a:pt x="1208485" y="1280180"/>
                </a:lnTo>
                <a:lnTo>
                  <a:pt x="1206897" y="1277400"/>
                </a:lnTo>
                <a:lnTo>
                  <a:pt x="1161653" y="1233310"/>
                </a:lnTo>
                <a:lnTo>
                  <a:pt x="1159272" y="1230530"/>
                </a:lnTo>
                <a:lnTo>
                  <a:pt x="1156494" y="1227352"/>
                </a:lnTo>
                <a:lnTo>
                  <a:pt x="1154906" y="1224175"/>
                </a:lnTo>
                <a:lnTo>
                  <a:pt x="1153319" y="1220600"/>
                </a:lnTo>
                <a:lnTo>
                  <a:pt x="927894" y="1004920"/>
                </a:lnTo>
                <a:lnTo>
                  <a:pt x="925116" y="1002139"/>
                </a:lnTo>
                <a:lnTo>
                  <a:pt x="923131" y="999359"/>
                </a:lnTo>
                <a:lnTo>
                  <a:pt x="921544" y="996181"/>
                </a:lnTo>
                <a:lnTo>
                  <a:pt x="919560" y="993401"/>
                </a:lnTo>
                <a:lnTo>
                  <a:pt x="918369" y="989826"/>
                </a:lnTo>
                <a:lnTo>
                  <a:pt x="917575" y="986648"/>
                </a:lnTo>
                <a:lnTo>
                  <a:pt x="917178" y="983074"/>
                </a:lnTo>
                <a:lnTo>
                  <a:pt x="916781" y="979896"/>
                </a:lnTo>
                <a:lnTo>
                  <a:pt x="916781" y="976321"/>
                </a:lnTo>
                <a:lnTo>
                  <a:pt x="917178" y="973144"/>
                </a:lnTo>
                <a:lnTo>
                  <a:pt x="917972" y="969569"/>
                </a:lnTo>
                <a:lnTo>
                  <a:pt x="919163" y="966391"/>
                </a:lnTo>
                <a:lnTo>
                  <a:pt x="920750" y="962816"/>
                </a:lnTo>
                <a:lnTo>
                  <a:pt x="922338" y="960036"/>
                </a:lnTo>
                <a:lnTo>
                  <a:pt x="924322" y="956858"/>
                </a:lnTo>
                <a:lnTo>
                  <a:pt x="927100" y="954078"/>
                </a:lnTo>
                <a:lnTo>
                  <a:pt x="929481" y="952092"/>
                </a:lnTo>
                <a:lnTo>
                  <a:pt x="932260" y="949311"/>
                </a:lnTo>
                <a:lnTo>
                  <a:pt x="935435" y="947723"/>
                </a:lnTo>
                <a:lnTo>
                  <a:pt x="938213" y="946134"/>
                </a:lnTo>
                <a:lnTo>
                  <a:pt x="941785" y="944942"/>
                </a:lnTo>
                <a:lnTo>
                  <a:pt x="944960" y="944148"/>
                </a:lnTo>
                <a:lnTo>
                  <a:pt x="948531" y="943353"/>
                </a:lnTo>
                <a:lnTo>
                  <a:pt x="951706" y="942956"/>
                </a:lnTo>
                <a:lnTo>
                  <a:pt x="955278" y="942956"/>
                </a:lnTo>
                <a:lnTo>
                  <a:pt x="958453" y="943353"/>
                </a:lnTo>
                <a:lnTo>
                  <a:pt x="962025" y="944545"/>
                </a:lnTo>
                <a:lnTo>
                  <a:pt x="965200" y="945737"/>
                </a:lnTo>
                <a:lnTo>
                  <a:pt x="968772" y="946928"/>
                </a:lnTo>
                <a:lnTo>
                  <a:pt x="971550" y="948517"/>
                </a:lnTo>
                <a:lnTo>
                  <a:pt x="974725" y="950900"/>
                </a:lnTo>
                <a:lnTo>
                  <a:pt x="977503" y="953284"/>
                </a:lnTo>
                <a:lnTo>
                  <a:pt x="1214041" y="1179291"/>
                </a:lnTo>
                <a:lnTo>
                  <a:pt x="1216819" y="1182469"/>
                </a:lnTo>
                <a:lnTo>
                  <a:pt x="1235472" y="1199946"/>
                </a:lnTo>
                <a:lnTo>
                  <a:pt x="1254125" y="1217422"/>
                </a:lnTo>
                <a:lnTo>
                  <a:pt x="1262063" y="1224572"/>
                </a:lnTo>
                <a:lnTo>
                  <a:pt x="1268810" y="1230530"/>
                </a:lnTo>
                <a:lnTo>
                  <a:pt x="1275556" y="1235694"/>
                </a:lnTo>
                <a:lnTo>
                  <a:pt x="1281510" y="1239269"/>
                </a:lnTo>
                <a:lnTo>
                  <a:pt x="1287066" y="1242049"/>
                </a:lnTo>
                <a:lnTo>
                  <a:pt x="1292622" y="1244035"/>
                </a:lnTo>
                <a:lnTo>
                  <a:pt x="1297385" y="1244432"/>
                </a:lnTo>
                <a:lnTo>
                  <a:pt x="1299766" y="1244432"/>
                </a:lnTo>
                <a:lnTo>
                  <a:pt x="1302147" y="1244035"/>
                </a:lnTo>
                <a:lnTo>
                  <a:pt x="1307306" y="1242843"/>
                </a:lnTo>
                <a:lnTo>
                  <a:pt x="1312863" y="1240063"/>
                </a:lnTo>
                <a:lnTo>
                  <a:pt x="1317625" y="1236885"/>
                </a:lnTo>
                <a:lnTo>
                  <a:pt x="1323578" y="1232516"/>
                </a:lnTo>
                <a:lnTo>
                  <a:pt x="1329928" y="1226955"/>
                </a:lnTo>
                <a:lnTo>
                  <a:pt x="1336675" y="1220600"/>
                </a:lnTo>
                <a:lnTo>
                  <a:pt x="1343422" y="1213848"/>
                </a:lnTo>
                <a:lnTo>
                  <a:pt x="1348978" y="1207492"/>
                </a:lnTo>
                <a:lnTo>
                  <a:pt x="1352947" y="1201932"/>
                </a:lnTo>
                <a:lnTo>
                  <a:pt x="1356122" y="1196371"/>
                </a:lnTo>
                <a:lnTo>
                  <a:pt x="1358503" y="1191207"/>
                </a:lnTo>
                <a:lnTo>
                  <a:pt x="1360488" y="1186044"/>
                </a:lnTo>
                <a:lnTo>
                  <a:pt x="1361281" y="1182072"/>
                </a:lnTo>
                <a:lnTo>
                  <a:pt x="1361678" y="1178099"/>
                </a:lnTo>
                <a:lnTo>
                  <a:pt x="1361281" y="1174922"/>
                </a:lnTo>
                <a:lnTo>
                  <a:pt x="1360885" y="1171744"/>
                </a:lnTo>
                <a:lnTo>
                  <a:pt x="1359694" y="1168964"/>
                </a:lnTo>
                <a:lnTo>
                  <a:pt x="1359297" y="1166581"/>
                </a:lnTo>
                <a:lnTo>
                  <a:pt x="1357710" y="1164197"/>
                </a:lnTo>
                <a:lnTo>
                  <a:pt x="1356916" y="1163006"/>
                </a:lnTo>
                <a:lnTo>
                  <a:pt x="1309688" y="1118519"/>
                </a:lnTo>
                <a:lnTo>
                  <a:pt x="1307703" y="1116533"/>
                </a:lnTo>
                <a:lnTo>
                  <a:pt x="1306116" y="1114150"/>
                </a:lnTo>
                <a:lnTo>
                  <a:pt x="1302544" y="1108986"/>
                </a:lnTo>
                <a:lnTo>
                  <a:pt x="1299369" y="1105412"/>
                </a:lnTo>
                <a:lnTo>
                  <a:pt x="1279128" y="1084757"/>
                </a:lnTo>
                <a:lnTo>
                  <a:pt x="1278335" y="1084360"/>
                </a:lnTo>
                <a:lnTo>
                  <a:pt x="1048941" y="854778"/>
                </a:lnTo>
                <a:lnTo>
                  <a:pt x="1046163" y="851997"/>
                </a:lnTo>
                <a:lnTo>
                  <a:pt x="1044178" y="849217"/>
                </a:lnTo>
                <a:lnTo>
                  <a:pt x="1042591" y="846039"/>
                </a:lnTo>
                <a:lnTo>
                  <a:pt x="1041003" y="843259"/>
                </a:lnTo>
                <a:lnTo>
                  <a:pt x="1039813" y="839684"/>
                </a:lnTo>
                <a:lnTo>
                  <a:pt x="1039019" y="836506"/>
                </a:lnTo>
                <a:lnTo>
                  <a:pt x="1038622" y="832931"/>
                </a:lnTo>
                <a:lnTo>
                  <a:pt x="1038622" y="829754"/>
                </a:lnTo>
                <a:lnTo>
                  <a:pt x="1038622" y="826179"/>
                </a:lnTo>
                <a:lnTo>
                  <a:pt x="1039019" y="823001"/>
                </a:lnTo>
                <a:lnTo>
                  <a:pt x="1039813" y="819427"/>
                </a:lnTo>
                <a:lnTo>
                  <a:pt x="1041003" y="816249"/>
                </a:lnTo>
                <a:lnTo>
                  <a:pt x="1042591" y="813071"/>
                </a:lnTo>
                <a:lnTo>
                  <a:pt x="1044178" y="810291"/>
                </a:lnTo>
                <a:lnTo>
                  <a:pt x="1046163" y="807113"/>
                </a:lnTo>
                <a:lnTo>
                  <a:pt x="1048941" y="804730"/>
                </a:lnTo>
                <a:lnTo>
                  <a:pt x="1051719" y="802347"/>
                </a:lnTo>
                <a:lnTo>
                  <a:pt x="1054100" y="799964"/>
                </a:lnTo>
                <a:lnTo>
                  <a:pt x="1057672" y="798375"/>
                </a:lnTo>
                <a:lnTo>
                  <a:pt x="1060450" y="796786"/>
                </a:lnTo>
                <a:lnTo>
                  <a:pt x="1064022" y="795595"/>
                </a:lnTo>
                <a:lnTo>
                  <a:pt x="1067197" y="794800"/>
                </a:lnTo>
                <a:lnTo>
                  <a:pt x="1070769" y="794006"/>
                </a:lnTo>
                <a:lnTo>
                  <a:pt x="1073944" y="794006"/>
                </a:lnTo>
                <a:lnTo>
                  <a:pt x="1077516" y="794006"/>
                </a:lnTo>
                <a:lnTo>
                  <a:pt x="1080691" y="794800"/>
                </a:lnTo>
                <a:lnTo>
                  <a:pt x="1084263" y="795595"/>
                </a:lnTo>
                <a:lnTo>
                  <a:pt x="1087041" y="796786"/>
                </a:lnTo>
                <a:lnTo>
                  <a:pt x="1090613" y="798375"/>
                </a:lnTo>
                <a:lnTo>
                  <a:pt x="1093391" y="799964"/>
                </a:lnTo>
                <a:lnTo>
                  <a:pt x="1096566" y="802347"/>
                </a:lnTo>
                <a:lnTo>
                  <a:pt x="1098947" y="804730"/>
                </a:lnTo>
                <a:lnTo>
                  <a:pt x="1328738" y="1034313"/>
                </a:lnTo>
                <a:lnTo>
                  <a:pt x="1331119" y="1037093"/>
                </a:lnTo>
                <a:lnTo>
                  <a:pt x="1349375" y="1055364"/>
                </a:lnTo>
                <a:lnTo>
                  <a:pt x="1364456" y="1070061"/>
                </a:lnTo>
                <a:lnTo>
                  <a:pt x="1371600" y="1076813"/>
                </a:lnTo>
                <a:lnTo>
                  <a:pt x="1378347" y="1083168"/>
                </a:lnTo>
                <a:lnTo>
                  <a:pt x="1385094" y="1088729"/>
                </a:lnTo>
                <a:lnTo>
                  <a:pt x="1391444" y="1093496"/>
                </a:lnTo>
                <a:lnTo>
                  <a:pt x="1397397" y="1096673"/>
                </a:lnTo>
                <a:lnTo>
                  <a:pt x="1400175" y="1097865"/>
                </a:lnTo>
                <a:lnTo>
                  <a:pt x="1402953" y="1098659"/>
                </a:lnTo>
                <a:lnTo>
                  <a:pt x="1404541" y="1099056"/>
                </a:lnTo>
                <a:lnTo>
                  <a:pt x="1407716" y="1099851"/>
                </a:lnTo>
                <a:lnTo>
                  <a:pt x="1410891" y="1099056"/>
                </a:lnTo>
                <a:lnTo>
                  <a:pt x="1415653" y="1098262"/>
                </a:lnTo>
                <a:lnTo>
                  <a:pt x="1421210" y="1095879"/>
                </a:lnTo>
                <a:lnTo>
                  <a:pt x="1424385" y="1093893"/>
                </a:lnTo>
                <a:lnTo>
                  <a:pt x="1427956" y="1091112"/>
                </a:lnTo>
                <a:lnTo>
                  <a:pt x="1431528" y="1088729"/>
                </a:lnTo>
                <a:lnTo>
                  <a:pt x="1435894" y="1084757"/>
                </a:lnTo>
                <a:lnTo>
                  <a:pt x="1440260" y="1081182"/>
                </a:lnTo>
                <a:lnTo>
                  <a:pt x="1445419" y="1076019"/>
                </a:lnTo>
                <a:lnTo>
                  <a:pt x="1452166" y="1068869"/>
                </a:lnTo>
                <a:lnTo>
                  <a:pt x="1457325" y="1062514"/>
                </a:lnTo>
                <a:lnTo>
                  <a:pt x="1461294" y="1056159"/>
                </a:lnTo>
                <a:lnTo>
                  <a:pt x="1464866" y="1050201"/>
                </a:lnTo>
                <a:lnTo>
                  <a:pt x="1466850" y="1044640"/>
                </a:lnTo>
                <a:lnTo>
                  <a:pt x="1468835" y="1039873"/>
                </a:lnTo>
                <a:lnTo>
                  <a:pt x="1469628" y="1035504"/>
                </a:lnTo>
                <a:lnTo>
                  <a:pt x="1470025" y="1031135"/>
                </a:lnTo>
                <a:lnTo>
                  <a:pt x="1469628" y="1027560"/>
                </a:lnTo>
                <a:lnTo>
                  <a:pt x="1469231" y="1024383"/>
                </a:lnTo>
                <a:lnTo>
                  <a:pt x="1468041" y="1021602"/>
                </a:lnTo>
                <a:lnTo>
                  <a:pt x="1467247" y="1019616"/>
                </a:lnTo>
                <a:lnTo>
                  <a:pt x="1465660" y="1016041"/>
                </a:lnTo>
                <a:lnTo>
                  <a:pt x="1464866" y="1015247"/>
                </a:lnTo>
                <a:lnTo>
                  <a:pt x="1419225" y="969966"/>
                </a:lnTo>
                <a:lnTo>
                  <a:pt x="1416844" y="967583"/>
                </a:lnTo>
                <a:lnTo>
                  <a:pt x="1414860" y="964802"/>
                </a:lnTo>
                <a:lnTo>
                  <a:pt x="1412478" y="961625"/>
                </a:lnTo>
                <a:lnTo>
                  <a:pt x="1411288" y="958447"/>
                </a:lnTo>
                <a:lnTo>
                  <a:pt x="1410097" y="955270"/>
                </a:lnTo>
                <a:lnTo>
                  <a:pt x="1409303" y="952092"/>
                </a:lnTo>
                <a:lnTo>
                  <a:pt x="1408906" y="948517"/>
                </a:lnTo>
                <a:lnTo>
                  <a:pt x="1408510" y="945339"/>
                </a:lnTo>
                <a:lnTo>
                  <a:pt x="1408906" y="941765"/>
                </a:lnTo>
                <a:lnTo>
                  <a:pt x="1409303" y="938587"/>
                </a:lnTo>
                <a:lnTo>
                  <a:pt x="1410097" y="935012"/>
                </a:lnTo>
                <a:lnTo>
                  <a:pt x="1410891" y="931835"/>
                </a:lnTo>
                <a:lnTo>
                  <a:pt x="1412478" y="928657"/>
                </a:lnTo>
                <a:lnTo>
                  <a:pt x="1414463" y="925479"/>
                </a:lnTo>
                <a:lnTo>
                  <a:pt x="1416447" y="922302"/>
                </a:lnTo>
                <a:lnTo>
                  <a:pt x="1418828" y="919919"/>
                </a:lnTo>
                <a:lnTo>
                  <a:pt x="1421606" y="917535"/>
                </a:lnTo>
                <a:lnTo>
                  <a:pt x="1424385" y="915152"/>
                </a:lnTo>
                <a:lnTo>
                  <a:pt x="1427163" y="913563"/>
                </a:lnTo>
                <a:lnTo>
                  <a:pt x="1430338" y="911975"/>
                </a:lnTo>
                <a:lnTo>
                  <a:pt x="1433513" y="910783"/>
                </a:lnTo>
                <a:lnTo>
                  <a:pt x="1437085" y="909989"/>
                </a:lnTo>
                <a:lnTo>
                  <a:pt x="1440260" y="909194"/>
                </a:lnTo>
                <a:lnTo>
                  <a:pt x="1443831" y="909194"/>
                </a:lnTo>
                <a:lnTo>
                  <a:pt x="1447006" y="909194"/>
                </a:lnTo>
                <a:lnTo>
                  <a:pt x="1450578" y="909989"/>
                </a:lnTo>
                <a:lnTo>
                  <a:pt x="1453753" y="910783"/>
                </a:lnTo>
                <a:lnTo>
                  <a:pt x="1457325" y="911975"/>
                </a:lnTo>
                <a:lnTo>
                  <a:pt x="1460103" y="913166"/>
                </a:lnTo>
                <a:lnTo>
                  <a:pt x="1463278" y="914755"/>
                </a:lnTo>
                <a:lnTo>
                  <a:pt x="1466056" y="917138"/>
                </a:lnTo>
                <a:lnTo>
                  <a:pt x="1469231" y="919521"/>
                </a:lnTo>
                <a:lnTo>
                  <a:pt x="1516460" y="966391"/>
                </a:lnTo>
                <a:lnTo>
                  <a:pt x="1520825" y="971952"/>
                </a:lnTo>
                <a:lnTo>
                  <a:pt x="1525191" y="978307"/>
                </a:lnTo>
                <a:lnTo>
                  <a:pt x="1528763" y="985060"/>
                </a:lnTo>
                <a:lnTo>
                  <a:pt x="1532731" y="993004"/>
                </a:lnTo>
                <a:lnTo>
                  <a:pt x="1535510" y="1001345"/>
                </a:lnTo>
                <a:lnTo>
                  <a:pt x="1538288" y="1010481"/>
                </a:lnTo>
                <a:lnTo>
                  <a:pt x="1539875" y="1020411"/>
                </a:lnTo>
                <a:lnTo>
                  <a:pt x="1540272" y="1025574"/>
                </a:lnTo>
                <a:lnTo>
                  <a:pt x="1540272" y="1030738"/>
                </a:lnTo>
                <a:lnTo>
                  <a:pt x="1540272" y="1035901"/>
                </a:lnTo>
                <a:lnTo>
                  <a:pt x="1539875" y="1041462"/>
                </a:lnTo>
                <a:lnTo>
                  <a:pt x="1539478" y="1047023"/>
                </a:lnTo>
                <a:lnTo>
                  <a:pt x="1538685" y="1052981"/>
                </a:lnTo>
                <a:lnTo>
                  <a:pt x="1537494" y="1058145"/>
                </a:lnTo>
                <a:lnTo>
                  <a:pt x="1535510" y="1064103"/>
                </a:lnTo>
                <a:lnTo>
                  <a:pt x="1533525" y="1070061"/>
                </a:lnTo>
                <a:lnTo>
                  <a:pt x="1531144" y="1076416"/>
                </a:lnTo>
                <a:lnTo>
                  <a:pt x="1527969" y="1082374"/>
                </a:lnTo>
                <a:lnTo>
                  <a:pt x="1525191" y="1088729"/>
                </a:lnTo>
                <a:lnTo>
                  <a:pt x="1521222" y="1094687"/>
                </a:lnTo>
                <a:lnTo>
                  <a:pt x="1517253" y="1101042"/>
                </a:lnTo>
                <a:lnTo>
                  <a:pt x="1512491" y="1107398"/>
                </a:lnTo>
                <a:lnTo>
                  <a:pt x="1507331" y="1113753"/>
                </a:lnTo>
                <a:lnTo>
                  <a:pt x="1501775" y="1120108"/>
                </a:lnTo>
                <a:lnTo>
                  <a:pt x="1495822" y="1126066"/>
                </a:lnTo>
                <a:lnTo>
                  <a:pt x="1485900" y="1135599"/>
                </a:lnTo>
                <a:lnTo>
                  <a:pt x="1479550" y="1141160"/>
                </a:lnTo>
                <a:lnTo>
                  <a:pt x="1472010" y="1147118"/>
                </a:lnTo>
                <a:lnTo>
                  <a:pt x="1463675" y="1152679"/>
                </a:lnTo>
                <a:lnTo>
                  <a:pt x="1453753" y="1158239"/>
                </a:lnTo>
                <a:lnTo>
                  <a:pt x="1448991" y="1161020"/>
                </a:lnTo>
                <a:lnTo>
                  <a:pt x="1443435" y="1163403"/>
                </a:lnTo>
                <a:lnTo>
                  <a:pt x="1437878" y="1165389"/>
                </a:lnTo>
                <a:lnTo>
                  <a:pt x="1432322" y="1166978"/>
                </a:lnTo>
                <a:lnTo>
                  <a:pt x="1432719" y="1172539"/>
                </a:lnTo>
                <a:lnTo>
                  <a:pt x="1432719" y="1178497"/>
                </a:lnTo>
                <a:lnTo>
                  <a:pt x="1432719" y="1184852"/>
                </a:lnTo>
                <a:lnTo>
                  <a:pt x="1432322" y="1190810"/>
                </a:lnTo>
                <a:lnTo>
                  <a:pt x="1431131" y="1197165"/>
                </a:lnTo>
                <a:lnTo>
                  <a:pt x="1429941" y="1203520"/>
                </a:lnTo>
                <a:lnTo>
                  <a:pt x="1427956" y="1210273"/>
                </a:lnTo>
                <a:lnTo>
                  <a:pt x="1425575" y="1217025"/>
                </a:lnTo>
                <a:lnTo>
                  <a:pt x="1422797" y="1223778"/>
                </a:lnTo>
                <a:lnTo>
                  <a:pt x="1419225" y="1230530"/>
                </a:lnTo>
                <a:lnTo>
                  <a:pt x="1415653" y="1237283"/>
                </a:lnTo>
                <a:lnTo>
                  <a:pt x="1410891" y="1244432"/>
                </a:lnTo>
                <a:lnTo>
                  <a:pt x="1405731" y="1251185"/>
                </a:lnTo>
                <a:lnTo>
                  <a:pt x="1399778" y="1258334"/>
                </a:lnTo>
                <a:lnTo>
                  <a:pt x="1393428" y="1265484"/>
                </a:lnTo>
                <a:lnTo>
                  <a:pt x="1386285" y="1272633"/>
                </a:lnTo>
                <a:lnTo>
                  <a:pt x="1379935" y="1278194"/>
                </a:lnTo>
                <a:lnTo>
                  <a:pt x="1374378" y="1283755"/>
                </a:lnTo>
                <a:lnTo>
                  <a:pt x="1368028" y="1288124"/>
                </a:lnTo>
                <a:lnTo>
                  <a:pt x="1362075" y="1292891"/>
                </a:lnTo>
                <a:lnTo>
                  <a:pt x="1356519" y="1296863"/>
                </a:lnTo>
                <a:lnTo>
                  <a:pt x="1350566" y="1300040"/>
                </a:lnTo>
                <a:lnTo>
                  <a:pt x="1345010" y="1303615"/>
                </a:lnTo>
                <a:lnTo>
                  <a:pt x="1339453" y="1305998"/>
                </a:lnTo>
                <a:lnTo>
                  <a:pt x="1334294" y="1308382"/>
                </a:lnTo>
                <a:lnTo>
                  <a:pt x="1328738" y="1310765"/>
                </a:lnTo>
                <a:lnTo>
                  <a:pt x="1323181" y="1312354"/>
                </a:lnTo>
                <a:lnTo>
                  <a:pt x="1318022" y="1313545"/>
                </a:lnTo>
                <a:lnTo>
                  <a:pt x="1312863" y="1314737"/>
                </a:lnTo>
                <a:lnTo>
                  <a:pt x="1307703" y="1315134"/>
                </a:lnTo>
                <a:lnTo>
                  <a:pt x="1302544" y="1315531"/>
                </a:lnTo>
                <a:lnTo>
                  <a:pt x="1297781" y="1315928"/>
                </a:lnTo>
                <a:lnTo>
                  <a:pt x="1293019" y="1315531"/>
                </a:lnTo>
                <a:lnTo>
                  <a:pt x="1288256" y="1315134"/>
                </a:lnTo>
                <a:lnTo>
                  <a:pt x="1279128" y="1313545"/>
                </a:lnTo>
                <a:lnTo>
                  <a:pt x="1276747" y="1322284"/>
                </a:lnTo>
                <a:lnTo>
                  <a:pt x="1273969" y="1331022"/>
                </a:lnTo>
                <a:lnTo>
                  <a:pt x="1270000" y="1339760"/>
                </a:lnTo>
                <a:lnTo>
                  <a:pt x="1265635" y="1348499"/>
                </a:lnTo>
                <a:lnTo>
                  <a:pt x="1260078" y="1358032"/>
                </a:lnTo>
                <a:lnTo>
                  <a:pt x="1253331" y="1366770"/>
                </a:lnTo>
                <a:lnTo>
                  <a:pt x="1245394" y="1375906"/>
                </a:lnTo>
                <a:lnTo>
                  <a:pt x="1236266" y="1385439"/>
                </a:lnTo>
                <a:lnTo>
                  <a:pt x="1230313" y="1391397"/>
                </a:lnTo>
                <a:lnTo>
                  <a:pt x="1224756" y="1396163"/>
                </a:lnTo>
                <a:lnTo>
                  <a:pt x="1219200" y="1401327"/>
                </a:lnTo>
                <a:lnTo>
                  <a:pt x="1213247" y="1405696"/>
                </a:lnTo>
                <a:lnTo>
                  <a:pt x="1207691" y="1409271"/>
                </a:lnTo>
                <a:lnTo>
                  <a:pt x="1202135" y="1413243"/>
                </a:lnTo>
                <a:lnTo>
                  <a:pt x="1196578" y="1416023"/>
                </a:lnTo>
                <a:lnTo>
                  <a:pt x="1191419" y="1419201"/>
                </a:lnTo>
                <a:lnTo>
                  <a:pt x="1185863" y="1421584"/>
                </a:lnTo>
                <a:lnTo>
                  <a:pt x="1180703" y="1423173"/>
                </a:lnTo>
                <a:lnTo>
                  <a:pt x="1175544" y="1425159"/>
                </a:lnTo>
                <a:lnTo>
                  <a:pt x="1170781" y="1426748"/>
                </a:lnTo>
                <a:lnTo>
                  <a:pt x="1165622" y="1427542"/>
                </a:lnTo>
                <a:lnTo>
                  <a:pt x="1160463" y="1428336"/>
                </a:lnTo>
                <a:lnTo>
                  <a:pt x="1155700" y="1428734"/>
                </a:lnTo>
                <a:lnTo>
                  <a:pt x="1150938" y="1428734"/>
                </a:lnTo>
                <a:lnTo>
                  <a:pt x="1144588" y="1428734"/>
                </a:lnTo>
                <a:lnTo>
                  <a:pt x="1137841" y="1427939"/>
                </a:lnTo>
                <a:lnTo>
                  <a:pt x="1131491" y="1426748"/>
                </a:lnTo>
                <a:lnTo>
                  <a:pt x="1125538" y="1425159"/>
                </a:lnTo>
                <a:lnTo>
                  <a:pt x="1119188" y="1422776"/>
                </a:lnTo>
                <a:lnTo>
                  <a:pt x="1113235" y="1420392"/>
                </a:lnTo>
                <a:lnTo>
                  <a:pt x="1107281" y="1417215"/>
                </a:lnTo>
                <a:lnTo>
                  <a:pt x="1101725" y="1414037"/>
                </a:lnTo>
                <a:lnTo>
                  <a:pt x="1096566" y="1410462"/>
                </a:lnTo>
                <a:lnTo>
                  <a:pt x="1090613" y="1406888"/>
                </a:lnTo>
                <a:lnTo>
                  <a:pt x="1079897" y="1398943"/>
                </a:lnTo>
                <a:lnTo>
                  <a:pt x="1069975" y="1390205"/>
                </a:lnTo>
                <a:lnTo>
                  <a:pt x="1059656" y="1381069"/>
                </a:lnTo>
                <a:lnTo>
                  <a:pt x="1056878" y="1385836"/>
                </a:lnTo>
                <a:lnTo>
                  <a:pt x="1053703" y="1390205"/>
                </a:lnTo>
                <a:lnTo>
                  <a:pt x="1050131" y="1394971"/>
                </a:lnTo>
                <a:lnTo>
                  <a:pt x="1046163" y="1399738"/>
                </a:lnTo>
                <a:lnTo>
                  <a:pt x="1042194" y="1404107"/>
                </a:lnTo>
                <a:lnTo>
                  <a:pt x="1037431" y="1408874"/>
                </a:lnTo>
                <a:lnTo>
                  <a:pt x="1032669" y="1413640"/>
                </a:lnTo>
                <a:lnTo>
                  <a:pt x="1027113" y="1417612"/>
                </a:lnTo>
                <a:lnTo>
                  <a:pt x="1016794" y="1425953"/>
                </a:lnTo>
                <a:lnTo>
                  <a:pt x="1006475" y="1432706"/>
                </a:lnTo>
                <a:lnTo>
                  <a:pt x="996553" y="1437869"/>
                </a:lnTo>
                <a:lnTo>
                  <a:pt x="986631" y="1442238"/>
                </a:lnTo>
                <a:lnTo>
                  <a:pt x="977503" y="1445813"/>
                </a:lnTo>
                <a:lnTo>
                  <a:pt x="968772" y="1447799"/>
                </a:lnTo>
                <a:lnTo>
                  <a:pt x="959644" y="1448991"/>
                </a:lnTo>
                <a:lnTo>
                  <a:pt x="950913" y="1449388"/>
                </a:lnTo>
                <a:lnTo>
                  <a:pt x="944166" y="1449388"/>
                </a:lnTo>
                <a:lnTo>
                  <a:pt x="937419" y="1448594"/>
                </a:lnTo>
                <a:lnTo>
                  <a:pt x="930672" y="1447402"/>
                </a:lnTo>
                <a:lnTo>
                  <a:pt x="923925" y="1445416"/>
                </a:lnTo>
                <a:lnTo>
                  <a:pt x="917575" y="1443033"/>
                </a:lnTo>
                <a:lnTo>
                  <a:pt x="911225" y="1440650"/>
                </a:lnTo>
                <a:lnTo>
                  <a:pt x="905272" y="1437472"/>
                </a:lnTo>
                <a:lnTo>
                  <a:pt x="898922" y="1434294"/>
                </a:lnTo>
                <a:lnTo>
                  <a:pt x="893366" y="1430720"/>
                </a:lnTo>
                <a:lnTo>
                  <a:pt x="887810" y="1427145"/>
                </a:lnTo>
                <a:lnTo>
                  <a:pt x="876300" y="1419201"/>
                </a:lnTo>
                <a:lnTo>
                  <a:pt x="865188" y="1410462"/>
                </a:lnTo>
                <a:lnTo>
                  <a:pt x="854472" y="1402121"/>
                </a:lnTo>
                <a:lnTo>
                  <a:pt x="837803" y="1388616"/>
                </a:lnTo>
                <a:lnTo>
                  <a:pt x="835422" y="1386630"/>
                </a:lnTo>
                <a:lnTo>
                  <a:pt x="681435" y="1264689"/>
                </a:lnTo>
                <a:lnTo>
                  <a:pt x="673497" y="1270647"/>
                </a:lnTo>
                <a:lnTo>
                  <a:pt x="665560" y="1275414"/>
                </a:lnTo>
                <a:lnTo>
                  <a:pt x="649685" y="1285741"/>
                </a:lnTo>
                <a:lnTo>
                  <a:pt x="633016" y="1294480"/>
                </a:lnTo>
                <a:lnTo>
                  <a:pt x="617538" y="1302026"/>
                </a:lnTo>
                <a:lnTo>
                  <a:pt x="602456" y="1308382"/>
                </a:lnTo>
                <a:lnTo>
                  <a:pt x="588963" y="1313148"/>
                </a:lnTo>
                <a:lnTo>
                  <a:pt x="576660" y="1317120"/>
                </a:lnTo>
                <a:lnTo>
                  <a:pt x="571103" y="1318312"/>
                </a:lnTo>
                <a:lnTo>
                  <a:pt x="565944" y="1319106"/>
                </a:lnTo>
                <a:lnTo>
                  <a:pt x="561975" y="1319503"/>
                </a:lnTo>
                <a:lnTo>
                  <a:pt x="557610" y="1319503"/>
                </a:lnTo>
                <a:lnTo>
                  <a:pt x="553641" y="1319106"/>
                </a:lnTo>
                <a:lnTo>
                  <a:pt x="550069" y="1318312"/>
                </a:lnTo>
                <a:lnTo>
                  <a:pt x="546497" y="1317517"/>
                </a:lnTo>
                <a:lnTo>
                  <a:pt x="543719" y="1315531"/>
                </a:lnTo>
                <a:lnTo>
                  <a:pt x="540941" y="1313942"/>
                </a:lnTo>
                <a:lnTo>
                  <a:pt x="538163" y="1312354"/>
                </a:lnTo>
                <a:lnTo>
                  <a:pt x="535781" y="1309970"/>
                </a:lnTo>
                <a:lnTo>
                  <a:pt x="533003" y="1307587"/>
                </a:lnTo>
                <a:lnTo>
                  <a:pt x="529431" y="1302026"/>
                </a:lnTo>
                <a:lnTo>
                  <a:pt x="525860" y="1296466"/>
                </a:lnTo>
                <a:lnTo>
                  <a:pt x="523478" y="1290507"/>
                </a:lnTo>
                <a:lnTo>
                  <a:pt x="521891" y="1284152"/>
                </a:lnTo>
                <a:lnTo>
                  <a:pt x="519906" y="1278194"/>
                </a:lnTo>
                <a:lnTo>
                  <a:pt x="518716" y="1272236"/>
                </a:lnTo>
                <a:lnTo>
                  <a:pt x="518319" y="1267073"/>
                </a:lnTo>
                <a:lnTo>
                  <a:pt x="517525" y="1259526"/>
                </a:lnTo>
                <a:lnTo>
                  <a:pt x="517525" y="1256745"/>
                </a:lnTo>
                <a:lnTo>
                  <a:pt x="517525" y="1255554"/>
                </a:lnTo>
                <a:lnTo>
                  <a:pt x="516731" y="1252376"/>
                </a:lnTo>
                <a:lnTo>
                  <a:pt x="515541" y="1248007"/>
                </a:lnTo>
                <a:lnTo>
                  <a:pt x="514350" y="1245624"/>
                </a:lnTo>
                <a:lnTo>
                  <a:pt x="512366" y="1243638"/>
                </a:lnTo>
                <a:lnTo>
                  <a:pt x="509985" y="1240857"/>
                </a:lnTo>
                <a:lnTo>
                  <a:pt x="507603" y="1239269"/>
                </a:lnTo>
                <a:lnTo>
                  <a:pt x="504031" y="1237283"/>
                </a:lnTo>
                <a:lnTo>
                  <a:pt x="499666" y="1236091"/>
                </a:lnTo>
                <a:lnTo>
                  <a:pt x="495300" y="1235296"/>
                </a:lnTo>
                <a:lnTo>
                  <a:pt x="489744" y="1234502"/>
                </a:lnTo>
                <a:lnTo>
                  <a:pt x="483394" y="1234502"/>
                </a:lnTo>
                <a:lnTo>
                  <a:pt x="475853" y="1235694"/>
                </a:lnTo>
                <a:lnTo>
                  <a:pt x="471884" y="1236091"/>
                </a:lnTo>
                <a:lnTo>
                  <a:pt x="467915" y="1235694"/>
                </a:lnTo>
                <a:lnTo>
                  <a:pt x="463947" y="1234105"/>
                </a:lnTo>
                <a:lnTo>
                  <a:pt x="459978" y="1232119"/>
                </a:lnTo>
                <a:lnTo>
                  <a:pt x="455612" y="1229736"/>
                </a:lnTo>
                <a:lnTo>
                  <a:pt x="451247" y="1226558"/>
                </a:lnTo>
                <a:lnTo>
                  <a:pt x="447278" y="1222983"/>
                </a:lnTo>
                <a:lnTo>
                  <a:pt x="442912" y="1219011"/>
                </a:lnTo>
                <a:lnTo>
                  <a:pt x="439340" y="1214245"/>
                </a:lnTo>
                <a:lnTo>
                  <a:pt x="434975" y="1209876"/>
                </a:lnTo>
                <a:lnTo>
                  <a:pt x="427037" y="1199151"/>
                </a:lnTo>
                <a:lnTo>
                  <a:pt x="419100" y="1187235"/>
                </a:lnTo>
                <a:lnTo>
                  <a:pt x="411559" y="1175716"/>
                </a:lnTo>
                <a:lnTo>
                  <a:pt x="404415" y="1163800"/>
                </a:lnTo>
                <a:lnTo>
                  <a:pt x="398065" y="1151884"/>
                </a:lnTo>
                <a:lnTo>
                  <a:pt x="388144" y="1130833"/>
                </a:lnTo>
                <a:lnTo>
                  <a:pt x="381000" y="1116136"/>
                </a:lnTo>
                <a:lnTo>
                  <a:pt x="379015" y="1110575"/>
                </a:lnTo>
                <a:lnTo>
                  <a:pt x="379015" y="1108589"/>
                </a:lnTo>
                <a:lnTo>
                  <a:pt x="379015" y="1102631"/>
                </a:lnTo>
                <a:lnTo>
                  <a:pt x="379015" y="1099056"/>
                </a:lnTo>
                <a:lnTo>
                  <a:pt x="378619" y="1094687"/>
                </a:lnTo>
                <a:lnTo>
                  <a:pt x="377428" y="1089921"/>
                </a:lnTo>
                <a:lnTo>
                  <a:pt x="375840" y="1085154"/>
                </a:lnTo>
                <a:lnTo>
                  <a:pt x="374253" y="1080388"/>
                </a:lnTo>
                <a:lnTo>
                  <a:pt x="371872" y="1075622"/>
                </a:lnTo>
                <a:lnTo>
                  <a:pt x="368300" y="1070855"/>
                </a:lnTo>
                <a:lnTo>
                  <a:pt x="363934" y="1066883"/>
                </a:lnTo>
                <a:lnTo>
                  <a:pt x="361553" y="1064500"/>
                </a:lnTo>
                <a:lnTo>
                  <a:pt x="359172" y="1062514"/>
                </a:lnTo>
                <a:lnTo>
                  <a:pt x="355997" y="1060925"/>
                </a:lnTo>
                <a:lnTo>
                  <a:pt x="352822" y="1059336"/>
                </a:lnTo>
                <a:lnTo>
                  <a:pt x="349250" y="1057747"/>
                </a:lnTo>
                <a:lnTo>
                  <a:pt x="345678" y="1056556"/>
                </a:lnTo>
                <a:lnTo>
                  <a:pt x="341312" y="1055761"/>
                </a:lnTo>
                <a:lnTo>
                  <a:pt x="336947" y="1054967"/>
                </a:lnTo>
                <a:lnTo>
                  <a:pt x="332581" y="1054173"/>
                </a:lnTo>
                <a:lnTo>
                  <a:pt x="328215" y="1052981"/>
                </a:lnTo>
                <a:lnTo>
                  <a:pt x="323453" y="1050598"/>
                </a:lnTo>
                <a:lnTo>
                  <a:pt x="319484" y="1048612"/>
                </a:lnTo>
                <a:lnTo>
                  <a:pt x="315119" y="1046229"/>
                </a:lnTo>
                <a:lnTo>
                  <a:pt x="311150" y="1043051"/>
                </a:lnTo>
                <a:lnTo>
                  <a:pt x="307181" y="1039476"/>
                </a:lnTo>
                <a:lnTo>
                  <a:pt x="303212" y="1035504"/>
                </a:lnTo>
                <a:lnTo>
                  <a:pt x="299640" y="1031532"/>
                </a:lnTo>
                <a:lnTo>
                  <a:pt x="295672" y="1027163"/>
                </a:lnTo>
                <a:lnTo>
                  <a:pt x="288528" y="1017233"/>
                </a:lnTo>
                <a:lnTo>
                  <a:pt x="281781" y="1006906"/>
                </a:lnTo>
                <a:lnTo>
                  <a:pt x="275431" y="994990"/>
                </a:lnTo>
                <a:lnTo>
                  <a:pt x="269081" y="982676"/>
                </a:lnTo>
                <a:lnTo>
                  <a:pt x="263922" y="969569"/>
                </a:lnTo>
                <a:lnTo>
                  <a:pt x="258762" y="956064"/>
                </a:lnTo>
                <a:lnTo>
                  <a:pt x="254000" y="942559"/>
                </a:lnTo>
                <a:lnTo>
                  <a:pt x="250031" y="928657"/>
                </a:lnTo>
                <a:lnTo>
                  <a:pt x="246062" y="914755"/>
                </a:lnTo>
                <a:lnTo>
                  <a:pt x="242887" y="901250"/>
                </a:lnTo>
                <a:lnTo>
                  <a:pt x="239712" y="888142"/>
                </a:lnTo>
                <a:lnTo>
                  <a:pt x="239315" y="884568"/>
                </a:lnTo>
                <a:lnTo>
                  <a:pt x="238919" y="880993"/>
                </a:lnTo>
                <a:lnTo>
                  <a:pt x="239315" y="877418"/>
                </a:lnTo>
                <a:lnTo>
                  <a:pt x="239712" y="873843"/>
                </a:lnTo>
                <a:lnTo>
                  <a:pt x="240109" y="870268"/>
                </a:lnTo>
                <a:lnTo>
                  <a:pt x="240903" y="866296"/>
                </a:lnTo>
                <a:lnTo>
                  <a:pt x="244078" y="859147"/>
                </a:lnTo>
                <a:lnTo>
                  <a:pt x="247253" y="851600"/>
                </a:lnTo>
                <a:lnTo>
                  <a:pt x="252015" y="844053"/>
                </a:lnTo>
                <a:lnTo>
                  <a:pt x="257572" y="836506"/>
                </a:lnTo>
                <a:lnTo>
                  <a:pt x="263525" y="828959"/>
                </a:lnTo>
                <a:lnTo>
                  <a:pt x="270272" y="821015"/>
                </a:lnTo>
                <a:lnTo>
                  <a:pt x="277415" y="813469"/>
                </a:lnTo>
                <a:lnTo>
                  <a:pt x="284956" y="806319"/>
                </a:lnTo>
                <a:lnTo>
                  <a:pt x="292894" y="799169"/>
                </a:lnTo>
                <a:lnTo>
                  <a:pt x="301228" y="792020"/>
                </a:lnTo>
                <a:lnTo>
                  <a:pt x="309562" y="784870"/>
                </a:lnTo>
                <a:lnTo>
                  <a:pt x="327422" y="771762"/>
                </a:lnTo>
                <a:lnTo>
                  <a:pt x="271065" y="641480"/>
                </a:lnTo>
                <a:lnTo>
                  <a:pt x="259953" y="660546"/>
                </a:lnTo>
                <a:lnTo>
                  <a:pt x="252015" y="674448"/>
                </a:lnTo>
                <a:lnTo>
                  <a:pt x="245665" y="687159"/>
                </a:lnTo>
                <a:lnTo>
                  <a:pt x="243681" y="690733"/>
                </a:lnTo>
                <a:lnTo>
                  <a:pt x="240903" y="694308"/>
                </a:lnTo>
                <a:lnTo>
                  <a:pt x="238125" y="697486"/>
                </a:lnTo>
                <a:lnTo>
                  <a:pt x="234950" y="700266"/>
                </a:lnTo>
                <a:lnTo>
                  <a:pt x="231378" y="702649"/>
                </a:lnTo>
                <a:lnTo>
                  <a:pt x="227409" y="704635"/>
                </a:lnTo>
                <a:lnTo>
                  <a:pt x="223837" y="705827"/>
                </a:lnTo>
                <a:lnTo>
                  <a:pt x="219472" y="707019"/>
                </a:lnTo>
                <a:lnTo>
                  <a:pt x="213519" y="707416"/>
                </a:lnTo>
                <a:lnTo>
                  <a:pt x="209947" y="707416"/>
                </a:lnTo>
                <a:lnTo>
                  <a:pt x="206375" y="707019"/>
                </a:lnTo>
                <a:lnTo>
                  <a:pt x="203200" y="705827"/>
                </a:lnTo>
                <a:lnTo>
                  <a:pt x="199628" y="704635"/>
                </a:lnTo>
                <a:lnTo>
                  <a:pt x="196850" y="703047"/>
                </a:lnTo>
                <a:lnTo>
                  <a:pt x="193675" y="701458"/>
                </a:lnTo>
                <a:lnTo>
                  <a:pt x="190897" y="699075"/>
                </a:lnTo>
                <a:lnTo>
                  <a:pt x="188119" y="696691"/>
                </a:lnTo>
                <a:lnTo>
                  <a:pt x="9922" y="515568"/>
                </a:lnTo>
                <a:lnTo>
                  <a:pt x="7937" y="513184"/>
                </a:lnTo>
                <a:lnTo>
                  <a:pt x="5953" y="510801"/>
                </a:lnTo>
                <a:lnTo>
                  <a:pt x="3969" y="508021"/>
                </a:lnTo>
                <a:lnTo>
                  <a:pt x="2778" y="505240"/>
                </a:lnTo>
                <a:lnTo>
                  <a:pt x="1587" y="502063"/>
                </a:lnTo>
                <a:lnTo>
                  <a:pt x="794" y="499282"/>
                </a:lnTo>
                <a:lnTo>
                  <a:pt x="397" y="496105"/>
                </a:lnTo>
                <a:lnTo>
                  <a:pt x="0" y="493324"/>
                </a:lnTo>
                <a:lnTo>
                  <a:pt x="0" y="490147"/>
                </a:lnTo>
                <a:lnTo>
                  <a:pt x="0" y="486969"/>
                </a:lnTo>
                <a:lnTo>
                  <a:pt x="397" y="484189"/>
                </a:lnTo>
                <a:lnTo>
                  <a:pt x="1190" y="481011"/>
                </a:lnTo>
                <a:lnTo>
                  <a:pt x="1984" y="477833"/>
                </a:lnTo>
                <a:lnTo>
                  <a:pt x="3175" y="475053"/>
                </a:lnTo>
                <a:lnTo>
                  <a:pt x="4762" y="472273"/>
                </a:lnTo>
                <a:lnTo>
                  <a:pt x="7144" y="469889"/>
                </a:lnTo>
                <a:lnTo>
                  <a:pt x="12700" y="461548"/>
                </a:lnTo>
                <a:lnTo>
                  <a:pt x="26987" y="444071"/>
                </a:lnTo>
                <a:lnTo>
                  <a:pt x="48419" y="417062"/>
                </a:lnTo>
                <a:lnTo>
                  <a:pt x="76597" y="382902"/>
                </a:lnTo>
                <a:lnTo>
                  <a:pt x="92869" y="363439"/>
                </a:lnTo>
                <a:lnTo>
                  <a:pt x="111125" y="342785"/>
                </a:lnTo>
                <a:lnTo>
                  <a:pt x="130572" y="320939"/>
                </a:lnTo>
                <a:lnTo>
                  <a:pt x="151209" y="297901"/>
                </a:lnTo>
                <a:lnTo>
                  <a:pt x="173037" y="274069"/>
                </a:lnTo>
                <a:lnTo>
                  <a:pt x="196453" y="249840"/>
                </a:lnTo>
                <a:lnTo>
                  <a:pt x="220265" y="224816"/>
                </a:lnTo>
                <a:lnTo>
                  <a:pt x="245269" y="200190"/>
                </a:lnTo>
                <a:lnTo>
                  <a:pt x="258365" y="187479"/>
                </a:lnTo>
                <a:lnTo>
                  <a:pt x="271462" y="175166"/>
                </a:lnTo>
                <a:lnTo>
                  <a:pt x="284162" y="163647"/>
                </a:lnTo>
                <a:lnTo>
                  <a:pt x="297259" y="152525"/>
                </a:lnTo>
                <a:lnTo>
                  <a:pt x="321865" y="131474"/>
                </a:lnTo>
                <a:lnTo>
                  <a:pt x="346472" y="112011"/>
                </a:lnTo>
                <a:lnTo>
                  <a:pt x="369887" y="94137"/>
                </a:lnTo>
                <a:lnTo>
                  <a:pt x="392906" y="78646"/>
                </a:lnTo>
                <a:lnTo>
                  <a:pt x="413940" y="64347"/>
                </a:lnTo>
                <a:lnTo>
                  <a:pt x="434181" y="51239"/>
                </a:lnTo>
                <a:lnTo>
                  <a:pt x="452040" y="40117"/>
                </a:lnTo>
                <a:lnTo>
                  <a:pt x="469106" y="30584"/>
                </a:lnTo>
                <a:lnTo>
                  <a:pt x="483791" y="22640"/>
                </a:lnTo>
                <a:lnTo>
                  <a:pt x="496491" y="15888"/>
                </a:lnTo>
                <a:lnTo>
                  <a:pt x="514747" y="6752"/>
                </a:lnTo>
                <a:lnTo>
                  <a:pt x="522685" y="3178"/>
                </a:lnTo>
                <a:lnTo>
                  <a:pt x="527447" y="1192"/>
                </a:lnTo>
                <a:lnTo>
                  <a:pt x="532606" y="397"/>
                </a:lnTo>
                <a:lnTo>
                  <a:pt x="537766" y="0"/>
                </a:lnTo>
                <a:close/>
              </a:path>
            </a:pathLst>
          </a:custGeom>
          <a:solidFill>
            <a:schemeClr val="accent5">
              <a:lumMod val="60000"/>
              <a:lumOff val="40000"/>
            </a:schemeClr>
          </a:solidFill>
          <a:ln>
            <a:noFill/>
          </a:ln>
          <a:extLst/>
        </p:spPr>
        <p:txBody>
          <a:bodyPr anchor="ctr">
            <a:scene3d>
              <a:camera prst="orthographicFront"/>
              <a:lightRig rig="threePt" dir="t"/>
            </a:scene3d>
            <a:sp3d>
              <a:contourClr>
                <a:srgbClr val="FFFFFF"/>
              </a:contourClr>
            </a:sp3d>
          </a:bodyPr>
          <a:lstStyle/>
          <a:p>
            <a:pPr algn="ctr">
              <a:defRPr/>
            </a:pPr>
            <a:endParaRPr lang="zh-CN" altLang="en-US">
              <a:solidFill>
                <a:srgbClr val="FFFFFF"/>
              </a:solidFill>
              <a:ea typeface="宋体" panose="02010600030101010101" pitchFamily="2" charset="-122"/>
            </a:endParaRPr>
          </a:p>
        </p:txBody>
      </p:sp>
      <p:sp>
        <p:nvSpPr>
          <p:cNvPr id="36" name="TextBox 35"/>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14" name="矩形 47"/>
          <p:cNvSpPr>
            <a:spLocks noChangeArrowheads="1"/>
          </p:cNvSpPr>
          <p:nvPr/>
        </p:nvSpPr>
        <p:spPr bwMode="auto">
          <a:xfrm>
            <a:off x="4173999" y="1739531"/>
            <a:ext cx="7300309" cy="106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爬取交易信息，整理用户信息和交易信息至数据库</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通过用户聚类算法生成用户图</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通过交易信息和用户图，不断更新用户资金流转图</a:t>
            </a:r>
            <a:endParaRPr lang="en-US" altLang="zh-CN" dirty="0" smtClean="0">
              <a:latin typeface="微软雅黑" pitchFamily="34" charset="-122"/>
              <a:ea typeface="微软雅黑" pitchFamily="34" charset="-122"/>
            </a:endParaRPr>
          </a:p>
        </p:txBody>
      </p:sp>
      <p:sp>
        <p:nvSpPr>
          <p:cNvPr id="15" name="矩形 3"/>
          <p:cNvSpPr>
            <a:spLocks noChangeArrowheads="1"/>
          </p:cNvSpPr>
          <p:nvPr/>
        </p:nvSpPr>
        <p:spPr bwMode="auto">
          <a:xfrm>
            <a:off x="4199478" y="1074373"/>
            <a:ext cx="651446"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总结</a:t>
            </a:r>
          </a:p>
        </p:txBody>
      </p:sp>
      <p:sp>
        <p:nvSpPr>
          <p:cNvPr id="16" name="矩形 15"/>
          <p:cNvSpPr/>
          <p:nvPr/>
        </p:nvSpPr>
        <p:spPr>
          <a:xfrm>
            <a:off x="4258601" y="1441931"/>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7" name="矩形 16"/>
          <p:cNvSpPr/>
          <p:nvPr/>
        </p:nvSpPr>
        <p:spPr>
          <a:xfrm>
            <a:off x="4873451" y="1441931"/>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矩形 47"/>
          <p:cNvSpPr>
            <a:spLocks noChangeArrowheads="1"/>
          </p:cNvSpPr>
          <p:nvPr/>
        </p:nvSpPr>
        <p:spPr bwMode="auto">
          <a:xfrm>
            <a:off x="4173999" y="4005064"/>
            <a:ext cx="7300309" cy="20636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爬取一段时间内的交易信息，通过历史数据预测其走向，比如根据历史交易量和历史比特币价格预测之后的比特币价格，以期产生更高的经济效益</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a:latin typeface="微软雅黑" pitchFamily="34" charset="-122"/>
                <a:ea typeface="微软雅黑" pitchFamily="34" charset="-122"/>
              </a:rPr>
              <a:t>比特币经济体</a:t>
            </a:r>
            <a:r>
              <a:rPr lang="zh-CN" altLang="en-US" dirty="0" smtClean="0">
                <a:latin typeface="微软雅黑" pitchFamily="34" charset="-122"/>
                <a:ea typeface="微软雅黑" pitchFamily="34" charset="-122"/>
              </a:rPr>
              <a:t>作为为数不多</a:t>
            </a:r>
            <a:r>
              <a:rPr lang="zh-CN" altLang="en-US" dirty="0">
                <a:latin typeface="微软雅黑" pitchFamily="34" charset="-122"/>
                <a:ea typeface="微软雅黑" pitchFamily="34" charset="-122"/>
              </a:rPr>
              <a:t>的可以深入研究的经济体，有经济体之间的共性，也有其特异性，通过爬取更多数据，</a:t>
            </a:r>
            <a:r>
              <a:rPr lang="zh-CN" altLang="en-US" dirty="0" smtClean="0">
                <a:latin typeface="微软雅黑" pitchFamily="34" charset="-122"/>
                <a:ea typeface="微软雅黑" pitchFamily="34" charset="-122"/>
              </a:rPr>
              <a:t>结合数据</a:t>
            </a:r>
            <a:r>
              <a:rPr lang="zh-CN" altLang="en-US" dirty="0">
                <a:latin typeface="微软雅黑" pitchFamily="34" charset="-122"/>
                <a:ea typeface="微软雅黑" pitchFamily="34" charset="-122"/>
              </a:rPr>
              <a:t>挖掘技术</a:t>
            </a:r>
            <a:r>
              <a:rPr lang="zh-CN" altLang="en-US" dirty="0" smtClean="0">
                <a:latin typeface="微软雅黑" pitchFamily="34" charset="-122"/>
                <a:ea typeface="微软雅黑" pitchFamily="34" charset="-122"/>
              </a:rPr>
              <a:t>，为比特币经济等</a:t>
            </a:r>
            <a:r>
              <a:rPr lang="zh-CN" altLang="en-US" dirty="0">
                <a:latin typeface="微软雅黑" pitchFamily="34" charset="-122"/>
                <a:ea typeface="微软雅黑" pitchFamily="34" charset="-122"/>
              </a:rPr>
              <a:t>相关领域的研究提供了</a:t>
            </a:r>
            <a:r>
              <a:rPr lang="zh-CN" altLang="en-US" dirty="0" smtClean="0">
                <a:latin typeface="微软雅黑" pitchFamily="34" charset="-122"/>
                <a:ea typeface="微软雅黑" pitchFamily="34" charset="-122"/>
              </a:rPr>
              <a:t>途径</a:t>
            </a:r>
            <a:endParaRPr lang="en-US" altLang="zh-CN" dirty="0">
              <a:latin typeface="微软雅黑" pitchFamily="34" charset="-122"/>
              <a:ea typeface="微软雅黑" pitchFamily="34" charset="-122"/>
            </a:endParaRPr>
          </a:p>
        </p:txBody>
      </p:sp>
      <p:sp>
        <p:nvSpPr>
          <p:cNvPr id="23" name="矩形 3"/>
          <p:cNvSpPr>
            <a:spLocks noChangeArrowheads="1"/>
          </p:cNvSpPr>
          <p:nvPr/>
        </p:nvSpPr>
        <p:spPr bwMode="auto">
          <a:xfrm>
            <a:off x="4199478" y="3339906"/>
            <a:ext cx="651446"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charset="0"/>
              <a:buNone/>
            </a:pP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展望</a:t>
            </a:r>
          </a:p>
        </p:txBody>
      </p:sp>
      <p:sp>
        <p:nvSpPr>
          <p:cNvPr id="24" name="矩形 23"/>
          <p:cNvSpPr/>
          <p:nvPr/>
        </p:nvSpPr>
        <p:spPr>
          <a:xfrm>
            <a:off x="4258601" y="3707464"/>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矩形 24"/>
          <p:cNvSpPr/>
          <p:nvPr/>
        </p:nvSpPr>
        <p:spPr>
          <a:xfrm>
            <a:off x="4873451" y="3707464"/>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5809903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ppt_w</p:attrName>
                                        </p:attrNameLst>
                                      </p:cBhvr>
                                      <p:tavLst>
                                        <p:tav tm="0">
                                          <p:val>
                                            <p:fltVal val="0"/>
                                          </p:val>
                                        </p:tav>
                                        <p:tav tm="100000">
                                          <p:val>
                                            <p:strVal val="#ppt_w"/>
                                          </p:val>
                                        </p:tav>
                                      </p:tavLst>
                                    </p:anim>
                                    <p:anim calcmode="lin" valueType="num">
                                      <p:cBhvr>
                                        <p:cTn id="8" dur="500" fill="hold"/>
                                        <p:tgtEl>
                                          <p:spTgt spid="13"/>
                                        </p:tgtEl>
                                        <p:attrNameLst>
                                          <p:attrName>ppt_h</p:attrName>
                                        </p:attrNameLst>
                                      </p:cBhvr>
                                      <p:tavLst>
                                        <p:tav tm="0">
                                          <p:val>
                                            <p:fltVal val="0"/>
                                          </p:val>
                                        </p:tav>
                                        <p:tav tm="100000">
                                          <p:val>
                                            <p:strVal val="#ppt_h"/>
                                          </p:val>
                                        </p:tav>
                                      </p:tavLst>
                                    </p:anim>
                                    <p:animEffect transition="in" filter="fade">
                                      <p:cBhvr>
                                        <p:cTn id="9" dur="500"/>
                                        <p:tgtEl>
                                          <p:spTgt spid="13"/>
                                        </p:tgtEl>
                                      </p:cBhvr>
                                    </p:animEffect>
                                    <p:anim calcmode="lin" valueType="num">
                                      <p:cBhvr>
                                        <p:cTn id="10" dur="500" fill="hold"/>
                                        <p:tgtEl>
                                          <p:spTgt spid="13"/>
                                        </p:tgtEl>
                                        <p:attrNameLst>
                                          <p:attrName>ppt_x</p:attrName>
                                        </p:attrNameLst>
                                      </p:cBhvr>
                                      <p:tavLst>
                                        <p:tav tm="0">
                                          <p:val>
                                            <p:fltVal val="0.5"/>
                                          </p:val>
                                        </p:tav>
                                        <p:tav tm="100000">
                                          <p:val>
                                            <p:strVal val="#ppt_x"/>
                                          </p:val>
                                        </p:tav>
                                      </p:tavLst>
                                    </p:anim>
                                    <p:anim calcmode="lin" valueType="num">
                                      <p:cBhvr>
                                        <p:cTn id="11" dur="500" fill="hold"/>
                                        <p:tgtEl>
                                          <p:spTgt spid="13"/>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anim calcmode="lin" valueType="num">
                                      <p:cBhvr>
                                        <p:cTn id="17" dur="500" fill="hold"/>
                                        <p:tgtEl>
                                          <p:spTgt spid="12"/>
                                        </p:tgtEl>
                                        <p:attrNameLst>
                                          <p:attrName>ppt_x</p:attrName>
                                        </p:attrNameLst>
                                      </p:cBhvr>
                                      <p:tavLst>
                                        <p:tav tm="0">
                                          <p:val>
                                            <p:fltVal val="0.5"/>
                                          </p:val>
                                        </p:tav>
                                        <p:tav tm="100000">
                                          <p:val>
                                            <p:strVal val="#ppt_x"/>
                                          </p:val>
                                        </p:tav>
                                      </p:tavLst>
                                    </p:anim>
                                    <p:anim calcmode="lin" valueType="num">
                                      <p:cBhvr>
                                        <p:cTn id="18" dur="500" fill="hold"/>
                                        <p:tgtEl>
                                          <p:spTgt spid="12"/>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25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anim calcmode="lin" valueType="num">
                                      <p:cBhvr>
                                        <p:cTn id="24" dur="500" fill="hold"/>
                                        <p:tgtEl>
                                          <p:spTgt spid="11"/>
                                        </p:tgtEl>
                                        <p:attrNameLst>
                                          <p:attrName>ppt_x</p:attrName>
                                        </p:attrNameLst>
                                      </p:cBhvr>
                                      <p:tavLst>
                                        <p:tav tm="0">
                                          <p:val>
                                            <p:fltVal val="0.5"/>
                                          </p:val>
                                        </p:tav>
                                        <p:tav tm="100000">
                                          <p:val>
                                            <p:strVal val="#ppt_x"/>
                                          </p:val>
                                        </p:tav>
                                      </p:tavLst>
                                    </p:anim>
                                    <p:anim calcmode="lin" valueType="num">
                                      <p:cBhvr>
                                        <p:cTn id="25" dur="500" fill="hold"/>
                                        <p:tgtEl>
                                          <p:spTgt spid="11"/>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250"/>
                                  </p:stCondLst>
                                  <p:childTnLst>
                                    <p:set>
                                      <p:cBhvr>
                                        <p:cTn id="27" dur="1" fill="hold">
                                          <p:stCondLst>
                                            <p:cond delay="0"/>
                                          </p:stCondLst>
                                        </p:cTn>
                                        <p:tgtEl>
                                          <p:spTgt spid="8"/>
                                        </p:tgtEl>
                                        <p:attrNameLst>
                                          <p:attrName>style.visibility</p:attrName>
                                        </p:attrNameLst>
                                      </p:cBhvr>
                                      <p:to>
                                        <p:strVal val="visible"/>
                                      </p:to>
                                    </p:set>
                                    <p:anim calcmode="lin" valueType="num">
                                      <p:cBhvr>
                                        <p:cTn id="28" dur="500" fill="hold"/>
                                        <p:tgtEl>
                                          <p:spTgt spid="8"/>
                                        </p:tgtEl>
                                        <p:attrNameLst>
                                          <p:attrName>ppt_w</p:attrName>
                                        </p:attrNameLst>
                                      </p:cBhvr>
                                      <p:tavLst>
                                        <p:tav tm="0">
                                          <p:val>
                                            <p:fltVal val="0"/>
                                          </p:val>
                                        </p:tav>
                                        <p:tav tm="100000">
                                          <p:val>
                                            <p:strVal val="#ppt_w"/>
                                          </p:val>
                                        </p:tav>
                                      </p:tavLst>
                                    </p:anim>
                                    <p:anim calcmode="lin" valueType="num">
                                      <p:cBhvr>
                                        <p:cTn id="29" dur="500" fill="hold"/>
                                        <p:tgtEl>
                                          <p:spTgt spid="8"/>
                                        </p:tgtEl>
                                        <p:attrNameLst>
                                          <p:attrName>ppt_h</p:attrName>
                                        </p:attrNameLst>
                                      </p:cBhvr>
                                      <p:tavLst>
                                        <p:tav tm="0">
                                          <p:val>
                                            <p:fltVal val="0"/>
                                          </p:val>
                                        </p:tav>
                                        <p:tav tm="100000">
                                          <p:val>
                                            <p:strVal val="#ppt_h"/>
                                          </p:val>
                                        </p:tav>
                                      </p:tavLst>
                                    </p:anim>
                                    <p:animEffect transition="in" filter="fade">
                                      <p:cBhvr>
                                        <p:cTn id="30" dur="500"/>
                                        <p:tgtEl>
                                          <p:spTgt spid="8"/>
                                        </p:tgtEl>
                                      </p:cBhvr>
                                    </p:animEffect>
                                    <p:anim calcmode="lin" valueType="num">
                                      <p:cBhvr>
                                        <p:cTn id="31" dur="500" fill="hold"/>
                                        <p:tgtEl>
                                          <p:spTgt spid="8"/>
                                        </p:tgtEl>
                                        <p:attrNameLst>
                                          <p:attrName>ppt_x</p:attrName>
                                        </p:attrNameLst>
                                      </p:cBhvr>
                                      <p:tavLst>
                                        <p:tav tm="0">
                                          <p:val>
                                            <p:fltVal val="0.5"/>
                                          </p:val>
                                        </p:tav>
                                        <p:tav tm="100000">
                                          <p:val>
                                            <p:strVal val="#ppt_x"/>
                                          </p:val>
                                        </p:tav>
                                      </p:tavLst>
                                    </p:anim>
                                    <p:anim calcmode="lin" valueType="num">
                                      <p:cBhvr>
                                        <p:cTn id="32" dur="500" fill="hold"/>
                                        <p:tgtEl>
                                          <p:spTgt spid="8"/>
                                        </p:tgtEl>
                                        <p:attrNameLst>
                                          <p:attrName>ppt_y</p:attrName>
                                        </p:attrNameLst>
                                      </p:cBhvr>
                                      <p:tavLst>
                                        <p:tav tm="0">
                                          <p:val>
                                            <p:fltVal val="0.5"/>
                                          </p:val>
                                        </p:tav>
                                        <p:tav tm="100000">
                                          <p:val>
                                            <p:strVal val="#ppt_y"/>
                                          </p:val>
                                        </p:tav>
                                      </p:tavLst>
                                    </p:anim>
                                  </p:childTnLst>
                                </p:cTn>
                              </p:par>
                            </p:childTnLst>
                          </p:cTn>
                        </p:par>
                        <p:par>
                          <p:cTn id="33" fill="hold">
                            <p:stCondLst>
                              <p:cond delay="750"/>
                            </p:stCondLst>
                            <p:childTnLst>
                              <p:par>
                                <p:cTn id="34" presetID="10" presetClass="entr" presetSubtype="0" fill="hold" grpId="0" nodeType="after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2000"/>
                                        <p:tgtEl>
                                          <p:spTgt spid="36"/>
                                        </p:tgtEl>
                                      </p:cBhvr>
                                    </p:animEffect>
                                  </p:childTnLst>
                                </p:cTn>
                              </p:par>
                            </p:childTnLst>
                          </p:cTn>
                        </p:par>
                        <p:par>
                          <p:cTn id="37" fill="hold">
                            <p:stCondLst>
                              <p:cond delay="2750"/>
                            </p:stCondLst>
                            <p:childTnLst>
                              <p:par>
                                <p:cTn id="38" presetID="22" presetClass="entr" presetSubtype="8" fill="hold" grpId="0" nodeType="after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wipe(left)">
                                      <p:cBhvr>
                                        <p:cTn id="40" dur="500"/>
                                        <p:tgtEl>
                                          <p:spTgt spid="15"/>
                                        </p:tgtEl>
                                      </p:cBhvr>
                                    </p:animEffect>
                                  </p:childTnLst>
                                </p:cTn>
                              </p:par>
                            </p:childTnLst>
                          </p:cTn>
                        </p:par>
                        <p:par>
                          <p:cTn id="41" fill="hold">
                            <p:stCondLst>
                              <p:cond delay="3250"/>
                            </p:stCondLst>
                            <p:childTnLst>
                              <p:par>
                                <p:cTn id="42" presetID="22" presetClass="entr" presetSubtype="8"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wipe(left)">
                                      <p:cBhvr>
                                        <p:cTn id="44" dur="500"/>
                                        <p:tgtEl>
                                          <p:spTgt spid="16"/>
                                        </p:tgtEl>
                                      </p:cBhvr>
                                    </p:animEffect>
                                  </p:childTnLst>
                                </p:cTn>
                              </p:par>
                            </p:childTnLst>
                          </p:cTn>
                        </p:par>
                        <p:par>
                          <p:cTn id="45" fill="hold">
                            <p:stCondLst>
                              <p:cond delay="3750"/>
                            </p:stCondLst>
                            <p:childTnLst>
                              <p:par>
                                <p:cTn id="46" presetID="22" presetClass="entr" presetSubtype="8" fill="hold" grpId="0" nodeType="after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wipe(left)">
                                      <p:cBhvr>
                                        <p:cTn id="48" dur="750"/>
                                        <p:tgtEl>
                                          <p:spTgt spid="17"/>
                                        </p:tgtEl>
                                      </p:cBhvr>
                                    </p:animEffect>
                                  </p:childTnLst>
                                </p:cTn>
                              </p:par>
                            </p:childTnLst>
                          </p:cTn>
                        </p:par>
                        <p:par>
                          <p:cTn id="49" fill="hold">
                            <p:stCondLst>
                              <p:cond delay="4500"/>
                            </p:stCondLst>
                            <p:childTnLst>
                              <p:par>
                                <p:cTn id="50" presetID="14" presetClass="entr" presetSubtype="10"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randombar(horizontal)">
                                      <p:cBhvr>
                                        <p:cTn id="52" dur="750"/>
                                        <p:tgtEl>
                                          <p:spTgt spid="14"/>
                                        </p:tgtEl>
                                      </p:cBhvr>
                                    </p:animEffect>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1000"/>
                                        <p:tgtEl>
                                          <p:spTgt spid="23"/>
                                        </p:tgtEl>
                                      </p:cBhvr>
                                    </p:animEffect>
                                    <p:anim calcmode="lin" valueType="num">
                                      <p:cBhvr>
                                        <p:cTn id="58" dur="1000" fill="hold"/>
                                        <p:tgtEl>
                                          <p:spTgt spid="23"/>
                                        </p:tgtEl>
                                        <p:attrNameLst>
                                          <p:attrName>ppt_x</p:attrName>
                                        </p:attrNameLst>
                                      </p:cBhvr>
                                      <p:tavLst>
                                        <p:tav tm="0">
                                          <p:val>
                                            <p:strVal val="#ppt_x"/>
                                          </p:val>
                                        </p:tav>
                                        <p:tav tm="100000">
                                          <p:val>
                                            <p:strVal val="#ppt_x"/>
                                          </p:val>
                                        </p:tav>
                                      </p:tavLst>
                                    </p:anim>
                                    <p:anim calcmode="lin" valueType="num">
                                      <p:cBhvr>
                                        <p:cTn id="59" dur="1000" fill="hold"/>
                                        <p:tgtEl>
                                          <p:spTgt spid="23"/>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fade">
                                      <p:cBhvr>
                                        <p:cTn id="62" dur="1000"/>
                                        <p:tgtEl>
                                          <p:spTgt spid="24"/>
                                        </p:tgtEl>
                                      </p:cBhvr>
                                    </p:animEffect>
                                    <p:anim calcmode="lin" valueType="num">
                                      <p:cBhvr>
                                        <p:cTn id="63" dur="1000" fill="hold"/>
                                        <p:tgtEl>
                                          <p:spTgt spid="24"/>
                                        </p:tgtEl>
                                        <p:attrNameLst>
                                          <p:attrName>ppt_x</p:attrName>
                                        </p:attrNameLst>
                                      </p:cBhvr>
                                      <p:tavLst>
                                        <p:tav tm="0">
                                          <p:val>
                                            <p:strVal val="#ppt_x"/>
                                          </p:val>
                                        </p:tav>
                                        <p:tav tm="100000">
                                          <p:val>
                                            <p:strVal val="#ppt_x"/>
                                          </p:val>
                                        </p:tav>
                                      </p:tavLst>
                                    </p:anim>
                                    <p:anim calcmode="lin" valueType="num">
                                      <p:cBhvr>
                                        <p:cTn id="64" dur="1000" fill="hold"/>
                                        <p:tgtEl>
                                          <p:spTgt spid="24"/>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1000"/>
                                        <p:tgtEl>
                                          <p:spTgt spid="25"/>
                                        </p:tgtEl>
                                      </p:cBhvr>
                                    </p:animEffect>
                                    <p:anim calcmode="lin" valueType="num">
                                      <p:cBhvr>
                                        <p:cTn id="68" dur="1000" fill="hold"/>
                                        <p:tgtEl>
                                          <p:spTgt spid="25"/>
                                        </p:tgtEl>
                                        <p:attrNameLst>
                                          <p:attrName>ppt_x</p:attrName>
                                        </p:attrNameLst>
                                      </p:cBhvr>
                                      <p:tavLst>
                                        <p:tav tm="0">
                                          <p:val>
                                            <p:strVal val="#ppt_x"/>
                                          </p:val>
                                        </p:tav>
                                        <p:tav tm="100000">
                                          <p:val>
                                            <p:strVal val="#ppt_x"/>
                                          </p:val>
                                        </p:tav>
                                      </p:tavLst>
                                    </p:anim>
                                    <p:anim calcmode="lin" valueType="num">
                                      <p:cBhvr>
                                        <p:cTn id="69" dur="1000" fill="hold"/>
                                        <p:tgtEl>
                                          <p:spTgt spid="25"/>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1"/>
                                        </p:tgtEl>
                                        <p:attrNameLst>
                                          <p:attrName>style.visibility</p:attrName>
                                        </p:attrNameLst>
                                      </p:cBhvr>
                                      <p:to>
                                        <p:strVal val="visible"/>
                                      </p:to>
                                    </p:set>
                                    <p:animEffect transition="in" filter="fade">
                                      <p:cBhvr>
                                        <p:cTn id="72" dur="1000"/>
                                        <p:tgtEl>
                                          <p:spTgt spid="21"/>
                                        </p:tgtEl>
                                      </p:cBhvr>
                                    </p:animEffect>
                                    <p:anim calcmode="lin" valueType="num">
                                      <p:cBhvr>
                                        <p:cTn id="73" dur="1000" fill="hold"/>
                                        <p:tgtEl>
                                          <p:spTgt spid="21"/>
                                        </p:tgtEl>
                                        <p:attrNameLst>
                                          <p:attrName>ppt_x</p:attrName>
                                        </p:attrNameLst>
                                      </p:cBhvr>
                                      <p:tavLst>
                                        <p:tav tm="0">
                                          <p:val>
                                            <p:strVal val="#ppt_x"/>
                                          </p:val>
                                        </p:tav>
                                        <p:tav tm="100000">
                                          <p:val>
                                            <p:strVal val="#ppt_x"/>
                                          </p:val>
                                        </p:tav>
                                      </p:tavLst>
                                    </p:anim>
                                    <p:anim calcmode="lin" valueType="num">
                                      <p:cBhvr>
                                        <p:cTn id="74"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p:bldP spid="12" grpId="0" animBg="1"/>
      <p:bldP spid="13" grpId="0" animBg="1"/>
      <p:bldP spid="36" grpId="0"/>
      <p:bldP spid="14" grpId="0"/>
      <p:bldP spid="15" grpId="0"/>
      <p:bldP spid="16" grpId="0" animBg="1"/>
      <p:bldP spid="17" grpId="0" animBg="1"/>
      <p:bldP spid="21" grpId="0"/>
      <p:bldP spid="23" grpId="0"/>
      <p:bldP spid="24" grpId="0" animBg="1"/>
      <p:bldP spid="2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3093" y="1917661"/>
            <a:ext cx="12241360" cy="312366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 y="2061677"/>
            <a:ext cx="12218266" cy="280831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14"/>
          <p:cNvSpPr/>
          <p:nvPr/>
        </p:nvSpPr>
        <p:spPr>
          <a:xfrm>
            <a:off x="-23092" y="1700808"/>
            <a:ext cx="12241359" cy="3601229"/>
          </a:xfrm>
          <a:prstGeom prst="rect">
            <a:avLst/>
          </a:prstGeom>
          <a:solidFill>
            <a:srgbClr val="202A36">
              <a:alpha val="1098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7"/>
          <p:cNvSpPr>
            <a:spLocks noChangeArrowheads="1"/>
          </p:cNvSpPr>
          <p:nvPr/>
        </p:nvSpPr>
        <p:spPr bwMode="auto">
          <a:xfrm>
            <a:off x="3361283" y="3062238"/>
            <a:ext cx="5471976"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6600" b="1" dirty="0" smtClean="0">
                <a:solidFill>
                  <a:srgbClr val="31859C"/>
                </a:solidFill>
                <a:latin typeface="微软雅黑" pitchFamily="34" charset="-122"/>
                <a:ea typeface="微软雅黑" pitchFamily="34" charset="-122"/>
                <a:sym typeface="微软雅黑" pitchFamily="34" charset="-122"/>
              </a:rPr>
              <a:t>谢谢</a:t>
            </a:r>
            <a:r>
              <a:rPr lang="zh-CN" altLang="en-US" sz="6600" b="1" dirty="0">
                <a:solidFill>
                  <a:srgbClr val="31859C"/>
                </a:solidFill>
                <a:latin typeface="微软雅黑" pitchFamily="34" charset="-122"/>
                <a:ea typeface="微软雅黑" pitchFamily="34" charset="-122"/>
                <a:sym typeface="微软雅黑" pitchFamily="34" charset="-122"/>
              </a:rPr>
              <a:t>！</a:t>
            </a:r>
          </a:p>
        </p:txBody>
      </p:sp>
      <p:sp>
        <p:nvSpPr>
          <p:cNvPr id="17" name="TextBox 7"/>
          <p:cNvSpPr>
            <a:spLocks noChangeArrowheads="1"/>
          </p:cNvSpPr>
          <p:nvPr/>
        </p:nvSpPr>
        <p:spPr bwMode="auto">
          <a:xfrm>
            <a:off x="3505299" y="2785819"/>
            <a:ext cx="511193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2000" dirty="0" smtClean="0">
                <a:solidFill>
                  <a:srgbClr val="31859C"/>
                </a:solidFill>
                <a:latin typeface="方正兰亭黑简体" panose="02000000000000000000" pitchFamily="2" charset="-122"/>
                <a:ea typeface="方正兰亭黑简体" panose="02000000000000000000" pitchFamily="2" charset="-122"/>
                <a:cs typeface="LilyUPC" pitchFamily="34" charset="-34"/>
                <a:sym typeface="微软雅黑" pitchFamily="34" charset="-122"/>
              </a:rPr>
              <a:t>THANK YOU FOR YOUR PATIENCE.</a:t>
            </a:r>
            <a:endParaRPr lang="zh-CN" altLang="en-US" sz="2000" dirty="0">
              <a:solidFill>
                <a:srgbClr val="31859C"/>
              </a:solidFill>
              <a:latin typeface="方正兰亭黑简体" panose="02000000000000000000" pitchFamily="2" charset="-122"/>
              <a:ea typeface="方正兰亭黑简体" panose="02000000000000000000" pitchFamily="2" charset="-122"/>
              <a:cs typeface="LilyUPC" pitchFamily="34" charset="-34"/>
              <a:sym typeface="微软雅黑" pitchFamily="34" charset="-122"/>
            </a:endParaRPr>
          </a:p>
        </p:txBody>
      </p:sp>
      <p:sp>
        <p:nvSpPr>
          <p:cNvPr id="18" name="矩形 17"/>
          <p:cNvSpPr/>
          <p:nvPr/>
        </p:nvSpPr>
        <p:spPr>
          <a:xfrm>
            <a:off x="0" y="6741368"/>
            <a:ext cx="12195175" cy="116632"/>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2919993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1000"/>
                                  </p:stCondLst>
                                  <p:iterate type="lt">
                                    <p:tmPct val="50000"/>
                                  </p:iterate>
                                  <p:childTnLst>
                                    <p:set>
                                      <p:cBhvr>
                                        <p:cTn id="6" dur="1" fill="hold">
                                          <p:stCondLst>
                                            <p:cond delay="0"/>
                                          </p:stCondLst>
                                        </p:cTn>
                                        <p:tgtEl>
                                          <p:spTgt spid="17"/>
                                        </p:tgtEl>
                                        <p:attrNameLst>
                                          <p:attrName>style.visibility</p:attrName>
                                        </p:attrNameLst>
                                      </p:cBhvr>
                                      <p:to>
                                        <p:strVal val="visible"/>
                                      </p:to>
                                    </p:set>
                                    <p:set>
                                      <p:cBhvr>
                                        <p:cTn id="7" dur="114" fill="hold">
                                          <p:stCondLst>
                                            <p:cond delay="0"/>
                                          </p:stCondLst>
                                        </p:cTn>
                                        <p:tgtEl>
                                          <p:spTgt spid="17"/>
                                        </p:tgtEl>
                                        <p:attrNameLst>
                                          <p:attrName>style.rotation</p:attrName>
                                        </p:attrNameLst>
                                      </p:cBhvr>
                                      <p:to>
                                        <p:strVal val="-45.0"/>
                                      </p:to>
                                    </p:set>
                                    <p:anim calcmode="lin" valueType="num">
                                      <p:cBhvr>
                                        <p:cTn id="8" dur="114" fill="hold">
                                          <p:stCondLst>
                                            <p:cond delay="114"/>
                                          </p:stCondLst>
                                        </p:cTn>
                                        <p:tgtEl>
                                          <p:spTgt spid="17"/>
                                        </p:tgtEl>
                                        <p:attrNameLst>
                                          <p:attrName>style.rotation</p:attrName>
                                        </p:attrNameLst>
                                      </p:cBhvr>
                                      <p:tavLst>
                                        <p:tav tm="0">
                                          <p:val>
                                            <p:fltVal val="-45"/>
                                          </p:val>
                                        </p:tav>
                                        <p:tav tm="69900">
                                          <p:val>
                                            <p:fltVal val="45"/>
                                          </p:val>
                                        </p:tav>
                                        <p:tav tm="100000">
                                          <p:val>
                                            <p:fltVal val="0"/>
                                          </p:val>
                                        </p:tav>
                                      </p:tavLst>
                                    </p:anim>
                                    <p:anim calcmode="lin" valueType="num">
                                      <p:cBhvr>
                                        <p:cTn id="9" dur="114" fill="hold">
                                          <p:stCondLst>
                                            <p:cond delay="0"/>
                                          </p:stCondLst>
                                        </p:cTn>
                                        <p:tgtEl>
                                          <p:spTgt spid="17"/>
                                        </p:tgtEl>
                                        <p:attrNameLst>
                                          <p:attrName>ppt_y</p:attrName>
                                        </p:attrNameLst>
                                      </p:cBhvr>
                                      <p:tavLst>
                                        <p:tav tm="0">
                                          <p:val>
                                            <p:strVal val="#ppt_y-1"/>
                                          </p:val>
                                        </p:tav>
                                        <p:tav tm="100000">
                                          <p:val>
                                            <p:strVal val="#ppt_y-(0.354*#ppt_w-0.172*#ppt_h)"/>
                                          </p:val>
                                        </p:tav>
                                      </p:tavLst>
                                    </p:anim>
                                    <p:anim calcmode="lin" valueType="num">
                                      <p:cBhvr>
                                        <p:cTn id="10" dur="39" decel="50000" autoRev="1" fill="hold">
                                          <p:stCondLst>
                                            <p:cond delay="114"/>
                                          </p:stCondLst>
                                        </p:cTn>
                                        <p:tgtEl>
                                          <p:spTgt spid="17"/>
                                        </p:tgtEl>
                                        <p:attrNameLst>
                                          <p:attrName>ppt_y</p:attrName>
                                        </p:attrNameLst>
                                      </p:cBhvr>
                                      <p:tavLst>
                                        <p:tav tm="0">
                                          <p:val>
                                            <p:strVal val="#ppt_y-(0.354*#ppt_w-0.172*#ppt_h)"/>
                                          </p:val>
                                        </p:tav>
                                        <p:tav tm="100000">
                                          <p:val>
                                            <p:strVal val="#ppt_y-(0.354*#ppt_w-0.172*#ppt_h)-#ppt_h/2"/>
                                          </p:val>
                                        </p:tav>
                                      </p:tavLst>
                                    </p:anim>
                                    <p:anim calcmode="lin" valueType="num">
                                      <p:cBhvr>
                                        <p:cTn id="11" dur="34" fill="hold">
                                          <p:stCondLst>
                                            <p:cond delay="216"/>
                                          </p:stCondLst>
                                        </p:cTn>
                                        <p:tgtEl>
                                          <p:spTgt spid="17"/>
                                        </p:tgtEl>
                                        <p:attrNameLst>
                                          <p:attrName>ppt_y</p:attrName>
                                        </p:attrNameLst>
                                      </p:cBhvr>
                                      <p:tavLst>
                                        <p:tav tm="0">
                                          <p:val>
                                            <p:strVal val="#ppt_y-(0.354*#ppt_w-0.172*#ppt_h)"/>
                                          </p:val>
                                        </p:tav>
                                        <p:tav tm="100000">
                                          <p:val>
                                            <p:strVal val="#ppt_y"/>
                                          </p:val>
                                        </p:tav>
                                      </p:tavLst>
                                    </p:anim>
                                  </p:childTnLst>
                                </p:cTn>
                              </p:par>
                              <p:par>
                                <p:cTn id="12" presetID="52" presetClass="entr" presetSubtype="0" fill="hold" grpId="0" nodeType="withEffect">
                                  <p:stCondLst>
                                    <p:cond delay="1500"/>
                                  </p:stCondLst>
                                  <p:iterate type="lt">
                                    <p:tmPct val="10000"/>
                                  </p:iterate>
                                  <p:childTnLst>
                                    <p:set>
                                      <p:cBhvr>
                                        <p:cTn id="13" dur="1" fill="hold">
                                          <p:stCondLst>
                                            <p:cond delay="0"/>
                                          </p:stCondLst>
                                        </p:cTn>
                                        <p:tgtEl>
                                          <p:spTgt spid="16"/>
                                        </p:tgtEl>
                                        <p:attrNameLst>
                                          <p:attrName>style.visibility</p:attrName>
                                        </p:attrNameLst>
                                      </p:cBhvr>
                                      <p:to>
                                        <p:strVal val="visible"/>
                                      </p:to>
                                    </p:set>
                                    <p:animScale>
                                      <p:cBhvr>
                                        <p:cTn id="14"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6"/>
                                        </p:tgtEl>
                                        <p:attrNameLst>
                                          <p:attrName>ppt_x</p:attrName>
                                          <p:attrName>ppt_y</p:attrName>
                                        </p:attrNameLst>
                                      </p:cBhvr>
                                    </p:animMotion>
                                    <p:animEffect transition="in" filter="fade">
                                      <p:cBhvr>
                                        <p:cTn id="16"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3" y="0"/>
            <a:ext cx="12192000"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a:spLocks/>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26"/>
          <p:cNvSpPr>
            <a:spLocks noChangeAspect="1" noEditPoints="1"/>
          </p:cNvSpPr>
          <p:nvPr/>
        </p:nvSpPr>
        <p:spPr bwMode="auto">
          <a:xfrm>
            <a:off x="5780384" y="2181307"/>
            <a:ext cx="658282" cy="823712"/>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58" name="文本框 12"/>
          <p:cNvSpPr txBox="1"/>
          <p:nvPr/>
        </p:nvSpPr>
        <p:spPr>
          <a:xfrm>
            <a:off x="5079895" y="3573016"/>
            <a:ext cx="2105064"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背景</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r>
              <a:rPr lang="en-US"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Background</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5377507" y="4906160"/>
            <a:ext cx="1984728" cy="276999"/>
            <a:chOff x="4369395" y="3298702"/>
            <a:chExt cx="1984728" cy="276999"/>
          </a:xfrm>
        </p:grpSpPr>
        <p:sp>
          <p:nvSpPr>
            <p:cNvPr id="61" name="文本框 9"/>
            <p:cNvSpPr txBox="1"/>
            <p:nvPr/>
          </p:nvSpPr>
          <p:spPr>
            <a:xfrm>
              <a:off x="4569382" y="3298702"/>
              <a:ext cx="1784741"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基本概念介绍</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75" name="组合 74"/>
          <p:cNvGrpSpPr/>
          <p:nvPr/>
        </p:nvGrpSpPr>
        <p:grpSpPr>
          <a:xfrm>
            <a:off x="5376936" y="5360094"/>
            <a:ext cx="1985299" cy="276999"/>
            <a:chOff x="4369395" y="3284984"/>
            <a:chExt cx="2002800" cy="276999"/>
          </a:xfrm>
        </p:grpSpPr>
        <p:sp>
          <p:nvSpPr>
            <p:cNvPr id="76" name="文本框 9"/>
            <p:cNvSpPr txBox="1"/>
            <p:nvPr/>
          </p:nvSpPr>
          <p:spPr>
            <a:xfrm>
              <a:off x="4581935" y="3284984"/>
              <a:ext cx="1790260"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用户间资金追踪</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77" name="组合 76"/>
            <p:cNvGrpSpPr/>
            <p:nvPr/>
          </p:nvGrpSpPr>
          <p:grpSpPr>
            <a:xfrm>
              <a:off x="4369395" y="3316401"/>
              <a:ext cx="168551" cy="168551"/>
              <a:chOff x="5005199" y="3717032"/>
              <a:chExt cx="168551" cy="168551"/>
            </a:xfrm>
          </p:grpSpPr>
          <p:sp>
            <p:nvSpPr>
              <p:cNvPr id="78" name="椭圆 7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79" name="等腰三角形 7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97" name="组合 96"/>
          <p:cNvGrpSpPr/>
          <p:nvPr/>
        </p:nvGrpSpPr>
        <p:grpSpPr>
          <a:xfrm>
            <a:off x="5376936" y="5814028"/>
            <a:ext cx="3164865" cy="276999"/>
            <a:chOff x="4369395" y="3284984"/>
            <a:chExt cx="3052168" cy="276999"/>
          </a:xfrm>
        </p:grpSpPr>
        <p:sp>
          <p:nvSpPr>
            <p:cNvPr id="104" name="文本框 9"/>
            <p:cNvSpPr txBox="1"/>
            <p:nvPr/>
          </p:nvSpPr>
          <p:spPr>
            <a:xfrm>
              <a:off x="4581934" y="3284984"/>
              <a:ext cx="2839629"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相关工作</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105" name="组合 104"/>
            <p:cNvGrpSpPr/>
            <p:nvPr/>
          </p:nvGrpSpPr>
          <p:grpSpPr>
            <a:xfrm>
              <a:off x="4369395" y="3316401"/>
              <a:ext cx="168551" cy="168551"/>
              <a:chOff x="5005199" y="3717032"/>
              <a:chExt cx="168551" cy="168551"/>
            </a:xfrm>
          </p:grpSpPr>
          <p:sp>
            <p:nvSpPr>
              <p:cNvPr id="106" name="椭圆 105"/>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107" name="等腰三角形 106"/>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TextBox 37"/>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extLst>
      <p:ext uri="{BB962C8B-B14F-4D97-AF65-F5344CB8AC3E}">
        <p14:creationId xmlns:p14="http://schemas.microsoft.com/office/powerpoint/2010/main" val="20555900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57"/>
                                        </p:tgtEl>
                                        <p:attrNameLst>
                                          <p:attrName>style.visibility</p:attrName>
                                        </p:attrNameLst>
                                      </p:cBhvr>
                                      <p:to>
                                        <p:strVal val="visible"/>
                                      </p:to>
                                    </p:set>
                                    <p:anim calcmode="lin" valueType="num">
                                      <p:cBhvr>
                                        <p:cTn id="11" dur="500" fill="hold"/>
                                        <p:tgtEl>
                                          <p:spTgt spid="57"/>
                                        </p:tgtEl>
                                        <p:attrNameLst>
                                          <p:attrName>ppt_w</p:attrName>
                                        </p:attrNameLst>
                                      </p:cBhvr>
                                      <p:tavLst>
                                        <p:tav tm="0">
                                          <p:val>
                                            <p:fltVal val="0"/>
                                          </p:val>
                                        </p:tav>
                                        <p:tav tm="100000">
                                          <p:val>
                                            <p:strVal val="#ppt_w"/>
                                          </p:val>
                                        </p:tav>
                                      </p:tavLst>
                                    </p:anim>
                                    <p:anim calcmode="lin" valueType="num">
                                      <p:cBhvr>
                                        <p:cTn id="12" dur="500" fill="hold"/>
                                        <p:tgtEl>
                                          <p:spTgt spid="57"/>
                                        </p:tgtEl>
                                        <p:attrNameLst>
                                          <p:attrName>ppt_h</p:attrName>
                                        </p:attrNameLst>
                                      </p:cBhvr>
                                      <p:tavLst>
                                        <p:tav tm="0">
                                          <p:val>
                                            <p:fltVal val="0"/>
                                          </p:val>
                                        </p:tav>
                                        <p:tav tm="100000">
                                          <p:val>
                                            <p:strVal val="#ppt_h"/>
                                          </p:val>
                                        </p:tav>
                                      </p:tavLst>
                                    </p:anim>
                                    <p:animEffect transition="in" filter="fade">
                                      <p:cBhvr>
                                        <p:cTn id="13" dur="500"/>
                                        <p:tgtEl>
                                          <p:spTgt spid="57"/>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0"/>
                                        </p:tgtEl>
                                        <p:attrNameLst>
                                          <p:attrName>style.visibility</p:attrName>
                                        </p:attrNameLst>
                                      </p:cBhvr>
                                      <p:to>
                                        <p:strVal val="visible"/>
                                      </p:to>
                                    </p:set>
                                    <p:anim calcmode="lin" valueType="num">
                                      <p:cBhvr>
                                        <p:cTn id="20" dur="500" fill="hold"/>
                                        <p:tgtEl>
                                          <p:spTgt spid="60"/>
                                        </p:tgtEl>
                                        <p:attrNameLst>
                                          <p:attrName>ppt_w</p:attrName>
                                        </p:attrNameLst>
                                      </p:cBhvr>
                                      <p:tavLst>
                                        <p:tav tm="0">
                                          <p:val>
                                            <p:fltVal val="0"/>
                                          </p:val>
                                        </p:tav>
                                        <p:tav tm="100000">
                                          <p:val>
                                            <p:strVal val="#ppt_w"/>
                                          </p:val>
                                        </p:tav>
                                      </p:tavLst>
                                    </p:anim>
                                    <p:anim calcmode="lin" valueType="num">
                                      <p:cBhvr>
                                        <p:cTn id="21" dur="500" fill="hold"/>
                                        <p:tgtEl>
                                          <p:spTgt spid="60"/>
                                        </p:tgtEl>
                                        <p:attrNameLst>
                                          <p:attrName>ppt_h</p:attrName>
                                        </p:attrNameLst>
                                      </p:cBhvr>
                                      <p:tavLst>
                                        <p:tav tm="0">
                                          <p:val>
                                            <p:fltVal val="0"/>
                                          </p:val>
                                        </p:tav>
                                        <p:tav tm="100000">
                                          <p:val>
                                            <p:strVal val="#ppt_h"/>
                                          </p:val>
                                        </p:tav>
                                      </p:tavLst>
                                    </p:anim>
                                    <p:animEffect transition="in" filter="fade">
                                      <p:cBhvr>
                                        <p:cTn id="22" dur="500"/>
                                        <p:tgtEl>
                                          <p:spTgt spid="60"/>
                                        </p:tgtEl>
                                      </p:cBhvr>
                                    </p:animEffect>
                                  </p:childTnLst>
                                </p:cTn>
                              </p:par>
                              <p:par>
                                <p:cTn id="23" presetID="53" presetClass="entr" presetSubtype="16" fill="hold" nodeType="withEffect">
                                  <p:stCondLst>
                                    <p:cond delay="500"/>
                                  </p:stCondLst>
                                  <p:childTnLst>
                                    <p:set>
                                      <p:cBhvr>
                                        <p:cTn id="24" dur="1" fill="hold">
                                          <p:stCondLst>
                                            <p:cond delay="0"/>
                                          </p:stCondLst>
                                        </p:cTn>
                                        <p:tgtEl>
                                          <p:spTgt spid="75"/>
                                        </p:tgtEl>
                                        <p:attrNameLst>
                                          <p:attrName>style.visibility</p:attrName>
                                        </p:attrNameLst>
                                      </p:cBhvr>
                                      <p:to>
                                        <p:strVal val="visible"/>
                                      </p:to>
                                    </p:set>
                                    <p:anim calcmode="lin" valueType="num">
                                      <p:cBhvr>
                                        <p:cTn id="25" dur="500" fill="hold"/>
                                        <p:tgtEl>
                                          <p:spTgt spid="75"/>
                                        </p:tgtEl>
                                        <p:attrNameLst>
                                          <p:attrName>ppt_w</p:attrName>
                                        </p:attrNameLst>
                                      </p:cBhvr>
                                      <p:tavLst>
                                        <p:tav tm="0">
                                          <p:val>
                                            <p:fltVal val="0"/>
                                          </p:val>
                                        </p:tav>
                                        <p:tav tm="100000">
                                          <p:val>
                                            <p:strVal val="#ppt_w"/>
                                          </p:val>
                                        </p:tav>
                                      </p:tavLst>
                                    </p:anim>
                                    <p:anim calcmode="lin" valueType="num">
                                      <p:cBhvr>
                                        <p:cTn id="26" dur="500" fill="hold"/>
                                        <p:tgtEl>
                                          <p:spTgt spid="75"/>
                                        </p:tgtEl>
                                        <p:attrNameLst>
                                          <p:attrName>ppt_h</p:attrName>
                                        </p:attrNameLst>
                                      </p:cBhvr>
                                      <p:tavLst>
                                        <p:tav tm="0">
                                          <p:val>
                                            <p:fltVal val="0"/>
                                          </p:val>
                                        </p:tav>
                                        <p:tav tm="100000">
                                          <p:val>
                                            <p:strVal val="#ppt_h"/>
                                          </p:val>
                                        </p:tav>
                                      </p:tavLst>
                                    </p:anim>
                                    <p:animEffect transition="in" filter="fade">
                                      <p:cBhvr>
                                        <p:cTn id="27" dur="500"/>
                                        <p:tgtEl>
                                          <p:spTgt spid="75"/>
                                        </p:tgtEl>
                                      </p:cBhvr>
                                    </p:animEffect>
                                  </p:childTnLst>
                                </p:cTn>
                              </p:par>
                              <p:par>
                                <p:cTn id="28" presetID="53" presetClass="entr" presetSubtype="16" fill="hold" nodeType="withEffect">
                                  <p:stCondLst>
                                    <p:cond delay="500"/>
                                  </p:stCondLst>
                                  <p:childTnLst>
                                    <p:set>
                                      <p:cBhvr>
                                        <p:cTn id="29" dur="1" fill="hold">
                                          <p:stCondLst>
                                            <p:cond delay="0"/>
                                          </p:stCondLst>
                                        </p:cTn>
                                        <p:tgtEl>
                                          <p:spTgt spid="97"/>
                                        </p:tgtEl>
                                        <p:attrNameLst>
                                          <p:attrName>style.visibility</p:attrName>
                                        </p:attrNameLst>
                                      </p:cBhvr>
                                      <p:to>
                                        <p:strVal val="visible"/>
                                      </p:to>
                                    </p:set>
                                    <p:anim calcmode="lin" valueType="num">
                                      <p:cBhvr>
                                        <p:cTn id="30" dur="500" fill="hold"/>
                                        <p:tgtEl>
                                          <p:spTgt spid="97"/>
                                        </p:tgtEl>
                                        <p:attrNameLst>
                                          <p:attrName>ppt_w</p:attrName>
                                        </p:attrNameLst>
                                      </p:cBhvr>
                                      <p:tavLst>
                                        <p:tav tm="0">
                                          <p:val>
                                            <p:fltVal val="0"/>
                                          </p:val>
                                        </p:tav>
                                        <p:tav tm="100000">
                                          <p:val>
                                            <p:strVal val="#ppt_w"/>
                                          </p:val>
                                        </p:tav>
                                      </p:tavLst>
                                    </p:anim>
                                    <p:anim calcmode="lin" valueType="num">
                                      <p:cBhvr>
                                        <p:cTn id="31" dur="500" fill="hold"/>
                                        <p:tgtEl>
                                          <p:spTgt spid="97"/>
                                        </p:tgtEl>
                                        <p:attrNameLst>
                                          <p:attrName>ppt_h</p:attrName>
                                        </p:attrNameLst>
                                      </p:cBhvr>
                                      <p:tavLst>
                                        <p:tav tm="0">
                                          <p:val>
                                            <p:fltVal val="0"/>
                                          </p:val>
                                        </p:tav>
                                        <p:tav tm="100000">
                                          <p:val>
                                            <p:strVal val="#ppt_h"/>
                                          </p:val>
                                        </p:tav>
                                      </p:tavLst>
                                    </p:anim>
                                    <p:animEffect transition="in" filter="fade">
                                      <p:cBhvr>
                                        <p:cTn id="32" dur="500"/>
                                        <p:tgtEl>
                                          <p:spTgt spid="97"/>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2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基本概念介绍</a:t>
            </a:r>
            <a:endParaRPr lang="zh-CN" altLang="en-US" dirty="0">
              <a:solidFill>
                <a:schemeClr val="bg1"/>
              </a:solidFill>
              <a:latin typeface="微软雅黑" pitchFamily="34" charset="-122"/>
              <a:ea typeface="微软雅黑" pitchFamily="34" charset="-122"/>
            </a:endParaRPr>
          </a:p>
        </p:txBody>
      </p:sp>
      <p:sp>
        <p:nvSpPr>
          <p:cNvPr id="23" name="文本框 1"/>
          <p:cNvSpPr txBox="1"/>
          <p:nvPr/>
        </p:nvSpPr>
        <p:spPr>
          <a:xfrm>
            <a:off x="985019" y="1052736"/>
            <a:ext cx="9358209" cy="1458861"/>
          </a:xfrm>
          <a:prstGeom prst="rect">
            <a:avLst/>
          </a:prstGeom>
          <a:noFill/>
        </p:spPr>
        <p:txBody>
          <a:bodyPr wrap="square" rtlCol="0">
            <a:spAutoFit/>
          </a:bodyPr>
          <a:lstStyle/>
          <a:p>
            <a:pPr>
              <a:lnSpc>
                <a:spcPct val="120000"/>
              </a:lnSpc>
            </a:pPr>
            <a:r>
              <a:rPr lang="zh-CN" altLang="en-US" sz="2000" b="1" dirty="0" smtClean="0">
                <a:solidFill>
                  <a:srgbClr val="31859C"/>
                </a:solidFill>
                <a:latin typeface="微软雅黑" panose="020B0503020204020204" pitchFamily="34" charset="-122"/>
                <a:ea typeface="微软雅黑" panose="020B0503020204020204" pitchFamily="34" charset="-122"/>
              </a:rPr>
              <a:t>比特币（</a:t>
            </a:r>
            <a:r>
              <a:rPr lang="en-US" altLang="zh-CN" sz="2000" b="1" dirty="0" err="1">
                <a:solidFill>
                  <a:srgbClr val="31859C"/>
                </a:solidFill>
                <a:latin typeface="微软雅黑" panose="020B0503020204020204" pitchFamily="34" charset="-122"/>
                <a:ea typeface="微软雅黑" panose="020B0503020204020204" pitchFamily="34" charset="-122"/>
              </a:rPr>
              <a:t>Bitcoin</a:t>
            </a:r>
            <a:r>
              <a:rPr lang="zh-CN" altLang="en-US" sz="2000" b="1" dirty="0" smtClean="0">
                <a:solidFill>
                  <a:srgbClr val="31859C"/>
                </a:solidFill>
                <a:latin typeface="微软雅黑" panose="020B0503020204020204" pitchFamily="34" charset="-122"/>
                <a:ea typeface="微软雅黑" panose="020B0503020204020204" pitchFamily="34" charset="-122"/>
              </a:rPr>
              <a:t>）</a:t>
            </a:r>
            <a:endParaRPr lang="en-US" altLang="zh-CN" sz="2000" b="1" dirty="0" smtClean="0">
              <a:solidFill>
                <a:srgbClr val="31859C"/>
              </a:solidFill>
              <a:latin typeface="微软雅黑" panose="020B0503020204020204" pitchFamily="34" charset="-122"/>
              <a:ea typeface="微软雅黑" panose="020B0503020204020204"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中本聪在</a:t>
            </a:r>
            <a:r>
              <a:rPr lang="en-US" altLang="zh-CN" dirty="0">
                <a:latin typeface="微软雅黑" pitchFamily="34" charset="-122"/>
                <a:ea typeface="微软雅黑" pitchFamily="34" charset="-122"/>
              </a:rPr>
              <a:t>2009</a:t>
            </a:r>
            <a:r>
              <a:rPr lang="zh-CN" altLang="en-US" dirty="0">
                <a:latin typeface="微软雅黑" pitchFamily="34" charset="-122"/>
                <a:ea typeface="微软雅黑" pitchFamily="34" charset="-122"/>
              </a:rPr>
              <a:t>年</a:t>
            </a:r>
            <a:r>
              <a:rPr lang="zh-CN" altLang="en-US" dirty="0" smtClean="0">
                <a:latin typeface="微软雅黑" pitchFamily="34" charset="-122"/>
                <a:ea typeface="微软雅黑" pitchFamily="34" charset="-122"/>
              </a:rPr>
              <a:t>提出的</a:t>
            </a:r>
            <a:r>
              <a:rPr lang="en-US" altLang="zh-CN" dirty="0">
                <a:latin typeface="微软雅黑" pitchFamily="34" charset="-122"/>
                <a:ea typeface="微软雅黑" pitchFamily="34" charset="-122"/>
              </a:rPr>
              <a:t>P2P</a:t>
            </a:r>
            <a:r>
              <a:rPr lang="zh-CN" altLang="en-US" dirty="0" smtClean="0">
                <a:latin typeface="微软雅黑" pitchFamily="34" charset="-122"/>
                <a:ea typeface="微软雅黑" pitchFamily="34" charset="-122"/>
              </a:rPr>
              <a:t>形式数字货币</a:t>
            </a:r>
            <a:endParaRPr lang="en-US" altLang="zh-CN" dirty="0" smtClean="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去</a:t>
            </a:r>
            <a:r>
              <a:rPr lang="zh-CN" altLang="en-US" dirty="0" smtClean="0">
                <a:latin typeface="微软雅黑" pitchFamily="34" charset="-122"/>
                <a:ea typeface="微软雅黑" pitchFamily="34" charset="-122"/>
              </a:rPr>
              <a:t>中心化，交易信息全球公开</a:t>
            </a:r>
            <a:endParaRPr lang="en-US" altLang="zh-CN" dirty="0" smtClean="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匿名</a:t>
            </a:r>
            <a:r>
              <a:rPr lang="zh-CN" altLang="en-US" dirty="0" smtClean="0">
                <a:latin typeface="微软雅黑" pitchFamily="34" charset="-122"/>
                <a:ea typeface="微软雅黑" pitchFamily="34" charset="-122"/>
              </a:rPr>
              <a:t>性，</a:t>
            </a:r>
            <a:r>
              <a:rPr lang="zh-CN" altLang="en-US" dirty="0">
                <a:latin typeface="微软雅黑" pitchFamily="34" charset="-122"/>
                <a:ea typeface="微软雅黑" pitchFamily="34" charset="-122"/>
              </a:rPr>
              <a:t>一</a:t>
            </a:r>
            <a:r>
              <a:rPr lang="zh-CN" altLang="en-US" dirty="0" smtClean="0">
                <a:latin typeface="微软雅黑" pitchFamily="34" charset="-122"/>
                <a:ea typeface="微软雅黑" pitchFamily="34" charset="-122"/>
              </a:rPr>
              <a:t>个用户有多个共有地址用来交易</a:t>
            </a:r>
            <a:endParaRPr lang="en-US" altLang="zh-CN" dirty="0" smtClean="0">
              <a:solidFill>
                <a:srgbClr val="FF0000"/>
              </a:solidFill>
              <a:latin typeface="微软雅黑" pitchFamily="34" charset="-122"/>
              <a:ea typeface="微软雅黑" pitchFamily="34" charset="-122"/>
            </a:endParaRPr>
          </a:p>
        </p:txBody>
      </p:sp>
      <p:sp>
        <p:nvSpPr>
          <p:cNvPr id="12" name="TextBox 11"/>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3" name="矩形 2"/>
          <p:cNvSpPr/>
          <p:nvPr/>
        </p:nvSpPr>
        <p:spPr>
          <a:xfrm>
            <a:off x="985019" y="2696610"/>
            <a:ext cx="6096000" cy="1791260"/>
          </a:xfrm>
          <a:prstGeom prst="rect">
            <a:avLst/>
          </a:prstGeom>
        </p:spPr>
        <p:txBody>
          <a:bodyPr>
            <a:spAutoFit/>
          </a:bodyPr>
          <a:lstStyle/>
          <a:p>
            <a:pPr>
              <a:lnSpc>
                <a:spcPct val="120000"/>
              </a:lnSpc>
            </a:pPr>
            <a:r>
              <a:rPr lang="zh-CN" altLang="en-US" sz="2000" b="1" dirty="0">
                <a:solidFill>
                  <a:srgbClr val="31859C"/>
                </a:solidFill>
                <a:latin typeface="微软雅黑" panose="020B0503020204020204" pitchFamily="34" charset="-122"/>
                <a:ea typeface="微软雅黑" panose="020B0503020204020204" pitchFamily="34" charset="-122"/>
              </a:rPr>
              <a:t>区块链（</a:t>
            </a:r>
            <a:r>
              <a:rPr lang="en-US" altLang="zh-CN" sz="2000" b="1" dirty="0">
                <a:solidFill>
                  <a:srgbClr val="31859C"/>
                </a:solidFill>
                <a:latin typeface="微软雅黑" panose="020B0503020204020204" pitchFamily="34" charset="-122"/>
                <a:ea typeface="微软雅黑" panose="020B0503020204020204" pitchFamily="34" charset="-122"/>
              </a:rPr>
              <a:t> Block chain </a:t>
            </a:r>
            <a:r>
              <a:rPr lang="zh-CN" altLang="en-US" sz="2000" b="1" dirty="0">
                <a:solidFill>
                  <a:srgbClr val="31859C"/>
                </a:solidFill>
                <a:latin typeface="微软雅黑" panose="020B0503020204020204" pitchFamily="34" charset="-122"/>
                <a:ea typeface="微软雅黑" panose="020B0503020204020204" pitchFamily="34" charset="-122"/>
              </a:rPr>
              <a:t>）</a:t>
            </a:r>
            <a:endParaRPr lang="en-US" altLang="zh-CN" sz="2000" b="1" dirty="0">
              <a:solidFill>
                <a:srgbClr val="31859C"/>
              </a:solidFill>
              <a:latin typeface="微软雅黑" panose="020B0503020204020204" pitchFamily="34" charset="-122"/>
              <a:ea typeface="微软雅黑" panose="020B0503020204020204"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比特币的底层技术</a:t>
            </a:r>
            <a:endParaRPr lang="en-US" altLang="zh-CN" dirty="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记录比特币交易的分布式账本</a:t>
            </a:r>
            <a:endParaRPr lang="en-US" altLang="zh-CN" dirty="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不可篡改，后一个</a:t>
            </a:r>
            <a:r>
              <a:rPr lang="en-US" altLang="zh-CN" dirty="0">
                <a:latin typeface="微软雅黑" pitchFamily="34" charset="-122"/>
                <a:ea typeface="微软雅黑" pitchFamily="34" charset="-122"/>
              </a:rPr>
              <a:t>Block</a:t>
            </a:r>
            <a:r>
              <a:rPr lang="zh-CN" altLang="en-US" dirty="0">
                <a:latin typeface="微软雅黑" pitchFamily="34" charset="-122"/>
                <a:ea typeface="微软雅黑" pitchFamily="34" charset="-122"/>
              </a:rPr>
              <a:t>记录前一个</a:t>
            </a:r>
            <a:r>
              <a:rPr lang="en-US" altLang="zh-CN" dirty="0">
                <a:latin typeface="微软雅黑" pitchFamily="34" charset="-122"/>
                <a:ea typeface="微软雅黑" pitchFamily="34" charset="-122"/>
              </a:rPr>
              <a:t>Block</a:t>
            </a:r>
            <a:r>
              <a:rPr lang="zh-CN" altLang="en-US" dirty="0">
                <a:latin typeface="微软雅黑" pitchFamily="34" charset="-122"/>
                <a:ea typeface="微软雅黑" pitchFamily="34" charset="-122"/>
              </a:rPr>
              <a:t>的信息</a:t>
            </a:r>
            <a:endParaRPr lang="en-US" altLang="zh-CN" dirty="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新区块产生后同步更新到全网中的所有节点</a:t>
            </a:r>
            <a:endParaRPr lang="en-US" altLang="zh-CN" dirty="0">
              <a:latin typeface="微软雅黑" pitchFamily="34" charset="-122"/>
              <a:ea typeface="微软雅黑" pitchFamily="34" charset="-122"/>
            </a:endParaRPr>
          </a:p>
        </p:txBody>
      </p:sp>
      <p:sp>
        <p:nvSpPr>
          <p:cNvPr id="4" name="矩形 3"/>
          <p:cNvSpPr/>
          <p:nvPr/>
        </p:nvSpPr>
        <p:spPr>
          <a:xfrm>
            <a:off x="985019" y="4672883"/>
            <a:ext cx="9721080" cy="1089529"/>
          </a:xfrm>
          <a:prstGeom prst="rect">
            <a:avLst/>
          </a:prstGeom>
        </p:spPr>
        <p:txBody>
          <a:bodyPr wrap="square">
            <a:spAutoFit/>
          </a:bodyPr>
          <a:lstStyle/>
          <a:p>
            <a:pPr>
              <a:lnSpc>
                <a:spcPct val="120000"/>
              </a:lnSpc>
            </a:pPr>
            <a:r>
              <a:rPr lang="zh-CN" altLang="en-US" b="1" dirty="0">
                <a:solidFill>
                  <a:srgbClr val="31859C"/>
                </a:solidFill>
                <a:latin typeface="微软雅黑" panose="020B0503020204020204" pitchFamily="34" charset="-122"/>
                <a:ea typeface="微软雅黑" panose="020B0503020204020204" pitchFamily="34" charset="-122"/>
              </a:rPr>
              <a:t>用户（</a:t>
            </a:r>
            <a:r>
              <a:rPr lang="en-US" altLang="zh-CN" b="1" dirty="0">
                <a:solidFill>
                  <a:srgbClr val="31859C"/>
                </a:solidFill>
                <a:latin typeface="微软雅黑" panose="020B0503020204020204" pitchFamily="34" charset="-122"/>
                <a:ea typeface="微软雅黑" panose="020B0503020204020204" pitchFamily="34" charset="-122"/>
              </a:rPr>
              <a:t>Account</a:t>
            </a:r>
            <a:r>
              <a:rPr lang="zh-CN" altLang="en-US" b="1" dirty="0">
                <a:solidFill>
                  <a:srgbClr val="31859C"/>
                </a:solidFill>
                <a:latin typeface="微软雅黑" panose="020B0503020204020204" pitchFamily="34" charset="-122"/>
                <a:ea typeface="微软雅黑" panose="020B0503020204020204" pitchFamily="34" charset="-122"/>
              </a:rPr>
              <a:t>）</a:t>
            </a:r>
            <a:r>
              <a:rPr lang="zh-CN" altLang="en-US" b="1" dirty="0" smtClean="0">
                <a:solidFill>
                  <a:srgbClr val="31859C"/>
                </a:solidFill>
                <a:latin typeface="微软雅黑" panose="020B0503020204020204" pitchFamily="34" charset="-122"/>
                <a:ea typeface="微软雅黑" panose="020B0503020204020204" pitchFamily="34" charset="-122"/>
              </a:rPr>
              <a:t>与“钱包地址”</a:t>
            </a:r>
            <a:r>
              <a:rPr lang="en-US" altLang="zh-CN" b="1" dirty="0" smtClean="0">
                <a:solidFill>
                  <a:srgbClr val="31859C"/>
                </a:solidFill>
                <a:latin typeface="微软雅黑" panose="020B0503020204020204" pitchFamily="34" charset="-122"/>
                <a:ea typeface="微软雅黑" panose="020B0503020204020204" pitchFamily="34" charset="-122"/>
              </a:rPr>
              <a:t>(</a:t>
            </a:r>
            <a:r>
              <a:rPr lang="en-US" altLang="zh-CN" b="1" dirty="0">
                <a:solidFill>
                  <a:srgbClr val="31859C"/>
                </a:solidFill>
                <a:latin typeface="微软雅黑" panose="020B0503020204020204" pitchFamily="34" charset="-122"/>
                <a:ea typeface="微软雅黑" panose="020B0503020204020204" pitchFamily="34" charset="-122"/>
              </a:rPr>
              <a:t>Address</a:t>
            </a:r>
            <a:r>
              <a:rPr lang="en-US" altLang="zh-CN" b="1" dirty="0" smtClean="0">
                <a:solidFill>
                  <a:srgbClr val="31859C"/>
                </a:solidFill>
                <a:latin typeface="微软雅黑" panose="020B0503020204020204" pitchFamily="34" charset="-122"/>
                <a:ea typeface="微软雅黑" panose="020B0503020204020204" pitchFamily="34" charset="-122"/>
              </a:rPr>
              <a:t>)</a:t>
            </a:r>
            <a:endParaRPr lang="en-US" altLang="zh-CN" b="1" dirty="0" smtClean="0">
              <a:solidFill>
                <a:srgbClr val="FF0000"/>
              </a:solidFill>
              <a:latin typeface="微软雅黑" panose="020B0503020204020204" pitchFamily="34" charset="-122"/>
              <a:ea typeface="微软雅黑" panose="020B0503020204020204" pitchFamily="34" charset="-122"/>
            </a:endParaRPr>
          </a:p>
          <a:p>
            <a:pPr marL="342900" indent="-34290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一对多，一个用户可以有多个“钱包地址”</a:t>
            </a:r>
            <a:endParaRPr lang="en-US" altLang="zh-CN" dirty="0" smtClean="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 不同</a:t>
            </a:r>
            <a:r>
              <a:rPr lang="zh-CN" altLang="en-US" dirty="0">
                <a:latin typeface="微软雅黑" pitchFamily="34" charset="-122"/>
                <a:ea typeface="微软雅黑" pitchFamily="34" charset="-122"/>
              </a:rPr>
              <a:t>的交易中使用不同</a:t>
            </a:r>
            <a:r>
              <a:rPr lang="zh-CN" altLang="en-US" dirty="0" smtClean="0">
                <a:latin typeface="微软雅黑" pitchFamily="34" charset="-122"/>
                <a:ea typeface="微软雅黑" pitchFamily="34" charset="-122"/>
              </a:rPr>
              <a:t>的 “</a:t>
            </a:r>
            <a:r>
              <a:rPr lang="zh-CN" altLang="en-US" dirty="0">
                <a:latin typeface="微软雅黑" pitchFamily="34" charset="-122"/>
                <a:ea typeface="微软雅黑" pitchFamily="34" charset="-122"/>
              </a:rPr>
              <a:t>钱包地址</a:t>
            </a:r>
            <a:r>
              <a:rPr lang="zh-CN" altLang="en-US" dirty="0" smtClean="0">
                <a:latin typeface="微软雅黑" pitchFamily="34" charset="-122"/>
                <a:ea typeface="微软雅黑" pitchFamily="34" charset="-122"/>
              </a:rPr>
              <a:t>”，</a:t>
            </a:r>
            <a:r>
              <a:rPr lang="zh-CN" altLang="en-US" dirty="0">
                <a:latin typeface="微软雅黑" pitchFamily="34" charset="-122"/>
                <a:ea typeface="微软雅黑" pitchFamily="34" charset="-122"/>
              </a:rPr>
              <a:t>提高匿名性</a:t>
            </a:r>
            <a:endParaRPr lang="en-US" altLang="zh-CN" dirty="0">
              <a:latin typeface="微软雅黑" pitchFamily="34" charset="-122"/>
              <a:ea typeface="微软雅黑" pitchFamily="34" charset="-122"/>
            </a:endParaRPr>
          </a:p>
        </p:txBody>
      </p:sp>
    </p:spTree>
    <p:extLst>
      <p:ext uri="{BB962C8B-B14F-4D97-AF65-F5344CB8AC3E}">
        <p14:creationId xmlns:p14="http://schemas.microsoft.com/office/powerpoint/2010/main" val="192987501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20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1000"/>
                                        <p:tgtEl>
                                          <p:spTgt spid="3"/>
                                        </p:tgtEl>
                                      </p:cBhvr>
                                    </p:animEffect>
                                    <p:anim calcmode="lin" valueType="num">
                                      <p:cBhvr>
                                        <p:cTn id="19" dur="1000" fill="hold"/>
                                        <p:tgtEl>
                                          <p:spTgt spid="3"/>
                                        </p:tgtEl>
                                        <p:attrNameLst>
                                          <p:attrName>ppt_x</p:attrName>
                                        </p:attrNameLst>
                                      </p:cBhvr>
                                      <p:tavLst>
                                        <p:tav tm="0">
                                          <p:val>
                                            <p:strVal val="#ppt_x"/>
                                          </p:val>
                                        </p:tav>
                                        <p:tav tm="100000">
                                          <p:val>
                                            <p:strVal val="#ppt_x"/>
                                          </p:val>
                                        </p:tav>
                                      </p:tavLst>
                                    </p:anim>
                                    <p:anim calcmode="lin" valueType="num">
                                      <p:cBhvr>
                                        <p:cTn id="20"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000"/>
                                        <p:tgtEl>
                                          <p:spTgt spid="4"/>
                                        </p:tgtEl>
                                      </p:cBhvr>
                                    </p:animEffect>
                                    <p:anim calcmode="lin" valueType="num">
                                      <p:cBhvr>
                                        <p:cTn id="26" dur="1000" fill="hold"/>
                                        <p:tgtEl>
                                          <p:spTgt spid="4"/>
                                        </p:tgtEl>
                                        <p:attrNameLst>
                                          <p:attrName>ppt_x</p:attrName>
                                        </p:attrNameLst>
                                      </p:cBhvr>
                                      <p:tavLst>
                                        <p:tav tm="0">
                                          <p:val>
                                            <p:strVal val="#ppt_x"/>
                                          </p:val>
                                        </p:tav>
                                        <p:tav tm="100000">
                                          <p:val>
                                            <p:strVal val="#ppt_x"/>
                                          </p:val>
                                        </p:tav>
                                      </p:tavLst>
                                    </p:anim>
                                    <p:anim calcmode="lin" valueType="num">
                                      <p:cBhvr>
                                        <p:cTn id="27"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2" grpId="0"/>
      <p:bldP spid="3"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基本概念介绍</a:t>
            </a:r>
          </a:p>
        </p:txBody>
      </p:sp>
      <p:sp>
        <p:nvSpPr>
          <p:cNvPr id="69" name="矩形 68"/>
          <p:cNvSpPr/>
          <p:nvPr/>
        </p:nvSpPr>
        <p:spPr>
          <a:xfrm>
            <a:off x="985019" y="1124744"/>
            <a:ext cx="9865096" cy="1458861"/>
          </a:xfrm>
          <a:prstGeom prst="rect">
            <a:avLst/>
          </a:prstGeom>
        </p:spPr>
        <p:txBody>
          <a:bodyPr wrap="square">
            <a:spAutoFit/>
          </a:bodyPr>
          <a:lstStyle/>
          <a:p>
            <a:pPr>
              <a:lnSpc>
                <a:spcPct val="120000"/>
              </a:lnSpc>
            </a:pPr>
            <a:r>
              <a:rPr lang="zh-CN" altLang="en-US" sz="2000" b="1" dirty="0" smtClean="0">
                <a:solidFill>
                  <a:srgbClr val="31859C"/>
                </a:solidFill>
                <a:latin typeface="微软雅黑" panose="020B0503020204020204" pitchFamily="34" charset="-122"/>
                <a:ea typeface="微软雅黑" panose="020B0503020204020204" pitchFamily="34" charset="-122"/>
              </a:rPr>
              <a:t>交易（</a:t>
            </a:r>
            <a:r>
              <a:rPr lang="en-US" altLang="zh-CN" sz="2000" b="1" dirty="0" smtClean="0">
                <a:solidFill>
                  <a:srgbClr val="31859C"/>
                </a:solidFill>
                <a:latin typeface="微软雅黑" panose="020B0503020204020204" pitchFamily="34" charset="-122"/>
                <a:ea typeface="微软雅黑" panose="020B0503020204020204" pitchFamily="34" charset="-122"/>
              </a:rPr>
              <a:t>Transaction</a:t>
            </a:r>
            <a:r>
              <a:rPr lang="zh-CN" altLang="en-US" sz="2000" b="1" dirty="0" smtClean="0">
                <a:solidFill>
                  <a:srgbClr val="31859C"/>
                </a:solidFill>
                <a:latin typeface="微软雅黑" panose="020B0503020204020204" pitchFamily="34" charset="-122"/>
                <a:ea typeface="微软雅黑" panose="020B0503020204020204" pitchFamily="34" charset="-122"/>
              </a:rPr>
              <a:t>）</a:t>
            </a:r>
            <a:endParaRPr lang="en-US" altLang="zh-CN" sz="2000" b="1" dirty="0" smtClean="0">
              <a:solidFill>
                <a:srgbClr val="31859C"/>
              </a:solidFill>
              <a:latin typeface="微软雅黑" panose="020B0503020204020204" pitchFamily="34" charset="-122"/>
              <a:ea typeface="微软雅黑" panose="020B0503020204020204" pitchFamily="34" charset="-122"/>
            </a:endParaRPr>
          </a:p>
          <a:p>
            <a:pPr marL="342900" indent="-342900">
              <a:lnSpc>
                <a:spcPct val="120000"/>
              </a:lnSpc>
              <a:buFont typeface="Wingdings" panose="05000000000000000000" pitchFamily="2" charset="2"/>
              <a:buChar char="Ø"/>
            </a:pPr>
            <a:r>
              <a:rPr lang="en-US" altLang="zh-CN" dirty="0">
                <a:latin typeface="微软雅黑" pitchFamily="34" charset="-122"/>
                <a:ea typeface="微软雅黑" pitchFamily="34" charset="-122"/>
              </a:rPr>
              <a:t>N</a:t>
            </a:r>
            <a:r>
              <a:rPr lang="zh-CN" altLang="en-US" dirty="0">
                <a:latin typeface="微软雅黑" pitchFamily="34" charset="-122"/>
                <a:ea typeface="微软雅黑" pitchFamily="34" charset="-122"/>
              </a:rPr>
              <a:t>个输入和</a:t>
            </a:r>
            <a:r>
              <a:rPr lang="en-US" altLang="zh-CN" dirty="0">
                <a:latin typeface="微软雅黑" pitchFamily="34" charset="-122"/>
                <a:ea typeface="微软雅黑" pitchFamily="34" charset="-122"/>
              </a:rPr>
              <a:t>M</a:t>
            </a:r>
            <a:r>
              <a:rPr lang="zh-CN" altLang="en-US" dirty="0">
                <a:latin typeface="微软雅黑" pitchFamily="34" charset="-122"/>
                <a:ea typeface="微软雅黑" pitchFamily="34" charset="-122"/>
              </a:rPr>
              <a:t>个输出两部分</a:t>
            </a:r>
            <a:r>
              <a:rPr lang="zh-CN" altLang="en-US" dirty="0" smtClean="0">
                <a:latin typeface="微软雅黑" pitchFamily="34" charset="-122"/>
                <a:ea typeface="微软雅黑" pitchFamily="34" charset="-122"/>
              </a:rPr>
              <a:t>组成</a:t>
            </a:r>
            <a:endParaRPr lang="en-US" altLang="zh-CN" dirty="0" smtClean="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a:latin typeface="微软雅黑" pitchFamily="34" charset="-122"/>
                <a:ea typeface="微软雅黑" pitchFamily="34" charset="-122"/>
              </a:rPr>
              <a:t>输入直接相关的</a:t>
            </a:r>
            <a:r>
              <a:rPr lang="zh-CN" altLang="en-US" dirty="0" smtClean="0">
                <a:latin typeface="微软雅黑" pitchFamily="34" charset="-122"/>
                <a:ea typeface="微软雅黑" pitchFamily="34" charset="-122"/>
              </a:rPr>
              <a:t>是“</a:t>
            </a:r>
            <a:r>
              <a:rPr lang="zh-CN" altLang="en-US" dirty="0">
                <a:latin typeface="微软雅黑" pitchFamily="34" charset="-122"/>
                <a:ea typeface="微软雅黑" pitchFamily="34" charset="-122"/>
              </a:rPr>
              <a:t>钱包地址</a:t>
            </a:r>
            <a:r>
              <a:rPr lang="zh-CN" altLang="en-US" dirty="0" smtClean="0">
                <a:latin typeface="微软雅黑" pitchFamily="34" charset="-122"/>
                <a:ea typeface="微软雅黑" pitchFamily="34" charset="-122"/>
              </a:rPr>
              <a:t>” ，而</a:t>
            </a:r>
            <a:r>
              <a:rPr lang="zh-CN" altLang="en-US" dirty="0">
                <a:latin typeface="微软雅黑" pitchFamily="34" charset="-122"/>
                <a:ea typeface="微软雅黑" pitchFamily="34" charset="-122"/>
              </a:rPr>
              <a:t>不是</a:t>
            </a:r>
            <a:r>
              <a:rPr lang="zh-CN" altLang="en-US" dirty="0" smtClean="0">
                <a:latin typeface="微软雅黑" pitchFamily="34" charset="-122"/>
                <a:ea typeface="微软雅黑" pitchFamily="34" charset="-122"/>
              </a:rPr>
              <a:t>用户</a:t>
            </a:r>
            <a:endParaRPr lang="en-US" altLang="zh-CN" dirty="0" smtClean="0">
              <a:latin typeface="微软雅黑" pitchFamily="34" charset="-122"/>
              <a:ea typeface="微软雅黑" pitchFamily="34" charset="-122"/>
            </a:endParaRPr>
          </a:p>
          <a:p>
            <a:pPr marL="342900" indent="-34290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交易的输入资金会完全转到输出，找零则转入到用户的新“钱包地址”</a:t>
            </a:r>
            <a:endParaRPr lang="en-US" altLang="zh-CN" b="1" dirty="0" smtClean="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2816" y="3068960"/>
            <a:ext cx="10869542" cy="2210108"/>
          </a:xfrm>
          <a:prstGeom prst="rect">
            <a:avLst/>
          </a:prstGeom>
        </p:spPr>
      </p:pic>
    </p:spTree>
    <p:extLst>
      <p:ext uri="{BB962C8B-B14F-4D97-AF65-F5344CB8AC3E}">
        <p14:creationId xmlns:p14="http://schemas.microsoft.com/office/powerpoint/2010/main" val="3431877639"/>
      </p:ext>
    </p:extLst>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a:solidFill>
                  <a:schemeClr val="bg1"/>
                </a:solidFill>
                <a:latin typeface="微软雅黑" pitchFamily="34" charset="-122"/>
                <a:ea typeface="微软雅黑" pitchFamily="34" charset="-122"/>
              </a:rPr>
              <a:t>用户</a:t>
            </a:r>
            <a:r>
              <a:rPr lang="zh-CN" altLang="en-US" dirty="0" smtClean="0">
                <a:solidFill>
                  <a:schemeClr val="bg1"/>
                </a:solidFill>
                <a:latin typeface="微软雅黑" pitchFamily="34" charset="-122"/>
                <a:ea typeface="微软雅黑" pitchFamily="34" charset="-122"/>
              </a:rPr>
              <a:t>资金追踪</a:t>
            </a:r>
            <a:endParaRPr lang="zh-CN" altLang="en-US" dirty="0">
              <a:solidFill>
                <a:schemeClr val="bg1"/>
              </a:solidFill>
              <a:latin typeface="微软雅黑" pitchFamily="34" charset="-122"/>
              <a:ea typeface="微软雅黑" pitchFamily="34" charset="-122"/>
            </a:endParaRPr>
          </a:p>
        </p:txBody>
      </p:sp>
      <p:sp>
        <p:nvSpPr>
          <p:cNvPr id="9" name="文本框 1"/>
          <p:cNvSpPr txBox="1"/>
          <p:nvPr/>
        </p:nvSpPr>
        <p:spPr>
          <a:xfrm>
            <a:off x="841003" y="836713"/>
            <a:ext cx="9358209" cy="430374"/>
          </a:xfrm>
          <a:prstGeom prst="rect">
            <a:avLst/>
          </a:prstGeom>
          <a:noFill/>
        </p:spPr>
        <p:txBody>
          <a:bodyPr wrap="square" rtlCol="0">
            <a:spAutoFit/>
          </a:bodyPr>
          <a:lstStyle/>
          <a:p>
            <a:pPr>
              <a:lnSpc>
                <a:spcPct val="120000"/>
              </a:lnSpc>
            </a:pPr>
            <a:r>
              <a:rPr lang="zh-CN" altLang="en-US" sz="2000" b="1" dirty="0" smtClean="0">
                <a:solidFill>
                  <a:srgbClr val="31859C"/>
                </a:solidFill>
                <a:latin typeface="微软雅黑" panose="020B0503020204020204" pitchFamily="34" charset="-122"/>
                <a:ea typeface="微软雅黑" panose="020B0503020204020204" pitchFamily="34" charset="-122"/>
              </a:rPr>
              <a:t>比特币经济</a:t>
            </a:r>
            <a:endParaRPr lang="en-US" altLang="zh-CN" sz="2000" b="1" dirty="0" smtClean="0">
              <a:solidFill>
                <a:srgbClr val="31859C"/>
              </a:solidFill>
              <a:latin typeface="微软雅黑" panose="020B0503020204020204" pitchFamily="34" charset="-122"/>
              <a:ea typeface="微软雅黑" panose="020B0503020204020204" pitchFamily="34" charset="-122"/>
            </a:endParaRPr>
          </a:p>
        </p:txBody>
      </p:sp>
      <p:graphicFrame>
        <p:nvGraphicFramePr>
          <p:cNvPr id="4" name="图示 3"/>
          <p:cNvGraphicFramePr/>
          <p:nvPr>
            <p:extLst>
              <p:ext uri="{D42A27DB-BD31-4B8C-83A1-F6EECF244321}">
                <p14:modId xmlns:p14="http://schemas.microsoft.com/office/powerpoint/2010/main" val="3385350320"/>
              </p:ext>
            </p:extLst>
          </p:nvPr>
        </p:nvGraphicFramePr>
        <p:xfrm>
          <a:off x="2137147" y="863172"/>
          <a:ext cx="8352928" cy="566217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400472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Freeform 126"/>
          <p:cNvSpPr>
            <a:spLocks noChangeAspect="1" noEditPoints="1"/>
          </p:cNvSpPr>
          <p:nvPr/>
        </p:nvSpPr>
        <p:spPr bwMode="auto">
          <a:xfrm>
            <a:off x="388399" y="136824"/>
            <a:ext cx="329141" cy="411856"/>
          </a:xfrm>
          <a:custGeom>
            <a:avLst/>
            <a:gdLst>
              <a:gd name="T0" fmla="*/ 48 w 81"/>
              <a:gd name="T1" fmla="*/ 27 h 101"/>
              <a:gd name="T2" fmla="*/ 4 w 81"/>
              <a:gd name="T3" fmla="*/ 48 h 101"/>
              <a:gd name="T4" fmla="*/ 0 w 81"/>
              <a:gd name="T5" fmla="*/ 31 h 101"/>
              <a:gd name="T6" fmla="*/ 58 w 81"/>
              <a:gd name="T7" fmla="*/ 90 h 101"/>
              <a:gd name="T8" fmla="*/ 81 w 81"/>
              <a:gd name="T9" fmla="*/ 98 h 101"/>
              <a:gd name="T10" fmla="*/ 58 w 81"/>
              <a:gd name="T11" fmla="*/ 90 h 101"/>
              <a:gd name="T12" fmla="*/ 53 w 81"/>
              <a:gd name="T13" fmla="*/ 101 h 101"/>
              <a:gd name="T14" fmla="*/ 29 w 81"/>
              <a:gd name="T15" fmla="*/ 98 h 101"/>
              <a:gd name="T16" fmla="*/ 0 w 81"/>
              <a:gd name="T17" fmla="*/ 90 h 101"/>
              <a:gd name="T18" fmla="*/ 29 w 81"/>
              <a:gd name="T19" fmla="*/ 87 h 101"/>
              <a:gd name="T20" fmla="*/ 38 w 81"/>
              <a:gd name="T21" fmla="*/ 76 h 101"/>
              <a:gd name="T22" fmla="*/ 0 w 81"/>
              <a:gd name="T23" fmla="*/ 72 h 101"/>
              <a:gd name="T24" fmla="*/ 4 w 81"/>
              <a:gd name="T25" fmla="*/ 54 h 101"/>
              <a:gd name="T26" fmla="*/ 48 w 81"/>
              <a:gd name="T27" fmla="*/ 76 h 101"/>
              <a:gd name="T28" fmla="*/ 44 w 81"/>
              <a:gd name="T29" fmla="*/ 87 h 101"/>
              <a:gd name="T30" fmla="*/ 53 w 81"/>
              <a:gd name="T31" fmla="*/ 90 h 101"/>
              <a:gd name="T32" fmla="*/ 4 w 81"/>
              <a:gd name="T33" fmla="*/ 0 h 101"/>
              <a:gd name="T34" fmla="*/ 48 w 81"/>
              <a:gd name="T35" fmla="*/ 21 h 101"/>
              <a:gd name="T36" fmla="*/ 0 w 81"/>
              <a:gd name="T37" fmla="*/ 17 h 101"/>
              <a:gd name="T38" fmla="*/ 4 w 81"/>
              <a:gd name="T39" fmla="*/ 0 h 101"/>
              <a:gd name="T40" fmla="*/ 53 w 81"/>
              <a:gd name="T41" fmla="*/ 76 h 101"/>
              <a:gd name="T42" fmla="*/ 81 w 81"/>
              <a:gd name="T43" fmla="*/ 72 h 101"/>
              <a:gd name="T44" fmla="*/ 77 w 81"/>
              <a:gd name="T45" fmla="*/ 54 h 101"/>
              <a:gd name="T46" fmla="*/ 59 w 81"/>
              <a:gd name="T47" fmla="*/ 8 h 101"/>
              <a:gd name="T48" fmla="*/ 69 w 81"/>
              <a:gd name="T49" fmla="*/ 13 h 101"/>
              <a:gd name="T50" fmla="*/ 59 w 81"/>
              <a:gd name="T51" fmla="*/ 8 h 101"/>
              <a:gd name="T52" fmla="*/ 69 w 81"/>
              <a:gd name="T53" fmla="*/ 63 h 101"/>
              <a:gd name="T54" fmla="*/ 59 w 81"/>
              <a:gd name="T55" fmla="*/ 67 h 101"/>
              <a:gd name="T56" fmla="*/ 59 w 81"/>
              <a:gd name="T57" fmla="*/ 35 h 101"/>
              <a:gd name="T58" fmla="*/ 69 w 81"/>
              <a:gd name="T59" fmla="*/ 40 h 101"/>
              <a:gd name="T60" fmla="*/ 59 w 81"/>
              <a:gd name="T61" fmla="*/ 35 h 101"/>
              <a:gd name="T62" fmla="*/ 53 w 81"/>
              <a:gd name="T63" fmla="*/ 21 h 101"/>
              <a:gd name="T64" fmla="*/ 81 w 81"/>
              <a:gd name="T65" fmla="*/ 17 h 101"/>
              <a:gd name="T66" fmla="*/ 77 w 81"/>
              <a:gd name="T67" fmla="*/ 0 h 101"/>
              <a:gd name="T68" fmla="*/ 53 w 81"/>
              <a:gd name="T69" fmla="*/ 27 h 101"/>
              <a:gd name="T70" fmla="*/ 77 w 81"/>
              <a:gd name="T71" fmla="*/ 48 h 101"/>
              <a:gd name="T72" fmla="*/ 81 w 81"/>
              <a:gd name="T73" fmla="*/ 31 h 101"/>
              <a:gd name="T74" fmla="*/ 53 w 81"/>
              <a:gd name="T75" fmla="*/ 2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1" h="101">
                <a:moveTo>
                  <a:pt x="4" y="27"/>
                </a:moveTo>
                <a:cubicBezTo>
                  <a:pt x="48" y="27"/>
                  <a:pt x="48" y="27"/>
                  <a:pt x="48" y="27"/>
                </a:cubicBezTo>
                <a:cubicBezTo>
                  <a:pt x="48" y="48"/>
                  <a:pt x="48" y="48"/>
                  <a:pt x="48" y="48"/>
                </a:cubicBezTo>
                <a:cubicBezTo>
                  <a:pt x="4" y="48"/>
                  <a:pt x="4" y="48"/>
                  <a:pt x="4" y="48"/>
                </a:cubicBezTo>
                <a:cubicBezTo>
                  <a:pt x="2" y="48"/>
                  <a:pt x="0" y="46"/>
                  <a:pt x="0" y="44"/>
                </a:cubicBezTo>
                <a:cubicBezTo>
                  <a:pt x="0" y="31"/>
                  <a:pt x="0" y="31"/>
                  <a:pt x="0" y="31"/>
                </a:cubicBezTo>
                <a:cubicBezTo>
                  <a:pt x="0" y="29"/>
                  <a:pt x="2" y="27"/>
                  <a:pt x="4" y="27"/>
                </a:cubicBezTo>
                <a:close/>
                <a:moveTo>
                  <a:pt x="58" y="90"/>
                </a:moveTo>
                <a:cubicBezTo>
                  <a:pt x="81" y="90"/>
                  <a:pt x="81" y="90"/>
                  <a:pt x="81" y="90"/>
                </a:cubicBezTo>
                <a:cubicBezTo>
                  <a:pt x="81" y="98"/>
                  <a:pt x="81" y="98"/>
                  <a:pt x="81" y="98"/>
                </a:cubicBezTo>
                <a:cubicBezTo>
                  <a:pt x="58" y="98"/>
                  <a:pt x="58" y="98"/>
                  <a:pt x="58" y="98"/>
                </a:cubicBezTo>
                <a:cubicBezTo>
                  <a:pt x="58" y="90"/>
                  <a:pt x="58" y="90"/>
                  <a:pt x="58" y="90"/>
                </a:cubicBezTo>
                <a:close/>
                <a:moveTo>
                  <a:pt x="53" y="98"/>
                </a:moveTo>
                <a:cubicBezTo>
                  <a:pt x="53" y="101"/>
                  <a:pt x="53" y="101"/>
                  <a:pt x="53" y="101"/>
                </a:cubicBezTo>
                <a:cubicBezTo>
                  <a:pt x="29" y="101"/>
                  <a:pt x="29" y="101"/>
                  <a:pt x="29" y="101"/>
                </a:cubicBezTo>
                <a:cubicBezTo>
                  <a:pt x="29" y="98"/>
                  <a:pt x="29" y="98"/>
                  <a:pt x="29" y="98"/>
                </a:cubicBezTo>
                <a:cubicBezTo>
                  <a:pt x="0" y="98"/>
                  <a:pt x="0" y="98"/>
                  <a:pt x="0" y="98"/>
                </a:cubicBezTo>
                <a:cubicBezTo>
                  <a:pt x="0" y="90"/>
                  <a:pt x="0" y="90"/>
                  <a:pt x="0" y="90"/>
                </a:cubicBezTo>
                <a:cubicBezTo>
                  <a:pt x="29" y="90"/>
                  <a:pt x="29" y="90"/>
                  <a:pt x="29" y="90"/>
                </a:cubicBezTo>
                <a:cubicBezTo>
                  <a:pt x="29" y="87"/>
                  <a:pt x="29" y="87"/>
                  <a:pt x="29" y="87"/>
                </a:cubicBezTo>
                <a:cubicBezTo>
                  <a:pt x="38" y="87"/>
                  <a:pt x="38" y="87"/>
                  <a:pt x="38" y="87"/>
                </a:cubicBezTo>
                <a:cubicBezTo>
                  <a:pt x="38" y="76"/>
                  <a:pt x="38" y="76"/>
                  <a:pt x="38" y="76"/>
                </a:cubicBezTo>
                <a:cubicBezTo>
                  <a:pt x="4" y="76"/>
                  <a:pt x="4" y="76"/>
                  <a:pt x="4" y="76"/>
                </a:cubicBezTo>
                <a:cubicBezTo>
                  <a:pt x="2" y="76"/>
                  <a:pt x="0" y="74"/>
                  <a:pt x="0" y="72"/>
                </a:cubicBezTo>
                <a:cubicBezTo>
                  <a:pt x="0" y="58"/>
                  <a:pt x="0" y="58"/>
                  <a:pt x="0" y="58"/>
                </a:cubicBezTo>
                <a:cubicBezTo>
                  <a:pt x="0" y="56"/>
                  <a:pt x="2" y="54"/>
                  <a:pt x="4" y="54"/>
                </a:cubicBezTo>
                <a:cubicBezTo>
                  <a:pt x="48" y="54"/>
                  <a:pt x="48" y="54"/>
                  <a:pt x="48" y="54"/>
                </a:cubicBezTo>
                <a:cubicBezTo>
                  <a:pt x="48" y="76"/>
                  <a:pt x="48" y="76"/>
                  <a:pt x="48" y="76"/>
                </a:cubicBezTo>
                <a:cubicBezTo>
                  <a:pt x="44" y="76"/>
                  <a:pt x="44" y="76"/>
                  <a:pt x="44" y="76"/>
                </a:cubicBezTo>
                <a:cubicBezTo>
                  <a:pt x="44" y="87"/>
                  <a:pt x="44" y="87"/>
                  <a:pt x="44" y="87"/>
                </a:cubicBezTo>
                <a:cubicBezTo>
                  <a:pt x="53" y="87"/>
                  <a:pt x="53" y="87"/>
                  <a:pt x="53" y="87"/>
                </a:cubicBezTo>
                <a:cubicBezTo>
                  <a:pt x="53" y="90"/>
                  <a:pt x="53" y="90"/>
                  <a:pt x="53" y="90"/>
                </a:cubicBezTo>
                <a:cubicBezTo>
                  <a:pt x="53" y="98"/>
                  <a:pt x="53" y="98"/>
                  <a:pt x="53" y="98"/>
                </a:cubicBezTo>
                <a:close/>
                <a:moveTo>
                  <a:pt x="4" y="0"/>
                </a:moveTo>
                <a:cubicBezTo>
                  <a:pt x="48" y="0"/>
                  <a:pt x="48" y="0"/>
                  <a:pt x="48" y="0"/>
                </a:cubicBezTo>
                <a:cubicBezTo>
                  <a:pt x="48" y="21"/>
                  <a:pt x="48" y="21"/>
                  <a:pt x="48" y="21"/>
                </a:cubicBezTo>
                <a:cubicBezTo>
                  <a:pt x="4" y="21"/>
                  <a:pt x="4" y="21"/>
                  <a:pt x="4" y="21"/>
                </a:cubicBezTo>
                <a:cubicBezTo>
                  <a:pt x="2" y="21"/>
                  <a:pt x="0" y="19"/>
                  <a:pt x="0" y="17"/>
                </a:cubicBezTo>
                <a:cubicBezTo>
                  <a:pt x="0" y="4"/>
                  <a:pt x="0" y="4"/>
                  <a:pt x="0" y="4"/>
                </a:cubicBezTo>
                <a:cubicBezTo>
                  <a:pt x="0" y="2"/>
                  <a:pt x="2" y="0"/>
                  <a:pt x="4" y="0"/>
                </a:cubicBezTo>
                <a:close/>
                <a:moveTo>
                  <a:pt x="53" y="54"/>
                </a:moveTo>
                <a:cubicBezTo>
                  <a:pt x="53" y="76"/>
                  <a:pt x="53" y="76"/>
                  <a:pt x="53" y="76"/>
                </a:cubicBezTo>
                <a:cubicBezTo>
                  <a:pt x="77" y="76"/>
                  <a:pt x="77" y="76"/>
                  <a:pt x="77" y="76"/>
                </a:cubicBezTo>
                <a:cubicBezTo>
                  <a:pt x="79" y="76"/>
                  <a:pt x="81" y="74"/>
                  <a:pt x="81" y="72"/>
                </a:cubicBezTo>
                <a:cubicBezTo>
                  <a:pt x="81" y="58"/>
                  <a:pt x="81" y="58"/>
                  <a:pt x="81" y="58"/>
                </a:cubicBezTo>
                <a:cubicBezTo>
                  <a:pt x="81" y="56"/>
                  <a:pt x="79" y="54"/>
                  <a:pt x="77" y="54"/>
                </a:cubicBezTo>
                <a:cubicBezTo>
                  <a:pt x="53" y="54"/>
                  <a:pt x="53" y="54"/>
                  <a:pt x="53" y="54"/>
                </a:cubicBezTo>
                <a:close/>
                <a:moveTo>
                  <a:pt x="59" y="8"/>
                </a:moveTo>
                <a:cubicBezTo>
                  <a:pt x="69" y="8"/>
                  <a:pt x="69" y="8"/>
                  <a:pt x="69" y="8"/>
                </a:cubicBezTo>
                <a:cubicBezTo>
                  <a:pt x="69" y="13"/>
                  <a:pt x="69" y="13"/>
                  <a:pt x="69" y="13"/>
                </a:cubicBezTo>
                <a:cubicBezTo>
                  <a:pt x="59" y="13"/>
                  <a:pt x="59" y="13"/>
                  <a:pt x="59" y="13"/>
                </a:cubicBezTo>
                <a:cubicBezTo>
                  <a:pt x="59" y="8"/>
                  <a:pt x="59" y="8"/>
                  <a:pt x="59" y="8"/>
                </a:cubicBezTo>
                <a:close/>
                <a:moveTo>
                  <a:pt x="59" y="63"/>
                </a:moveTo>
                <a:cubicBezTo>
                  <a:pt x="69" y="63"/>
                  <a:pt x="69" y="63"/>
                  <a:pt x="69" y="63"/>
                </a:cubicBezTo>
                <a:cubicBezTo>
                  <a:pt x="69" y="67"/>
                  <a:pt x="69" y="67"/>
                  <a:pt x="69" y="67"/>
                </a:cubicBezTo>
                <a:cubicBezTo>
                  <a:pt x="59" y="67"/>
                  <a:pt x="59" y="67"/>
                  <a:pt x="59" y="67"/>
                </a:cubicBezTo>
                <a:cubicBezTo>
                  <a:pt x="59" y="63"/>
                  <a:pt x="59" y="63"/>
                  <a:pt x="59" y="63"/>
                </a:cubicBezTo>
                <a:close/>
                <a:moveTo>
                  <a:pt x="59" y="35"/>
                </a:moveTo>
                <a:cubicBezTo>
                  <a:pt x="69" y="35"/>
                  <a:pt x="69" y="35"/>
                  <a:pt x="69" y="35"/>
                </a:cubicBezTo>
                <a:cubicBezTo>
                  <a:pt x="69" y="40"/>
                  <a:pt x="69" y="40"/>
                  <a:pt x="69" y="40"/>
                </a:cubicBezTo>
                <a:cubicBezTo>
                  <a:pt x="59" y="40"/>
                  <a:pt x="59" y="40"/>
                  <a:pt x="59" y="40"/>
                </a:cubicBezTo>
                <a:cubicBezTo>
                  <a:pt x="59" y="35"/>
                  <a:pt x="59" y="35"/>
                  <a:pt x="59" y="35"/>
                </a:cubicBezTo>
                <a:close/>
                <a:moveTo>
                  <a:pt x="53" y="0"/>
                </a:moveTo>
                <a:cubicBezTo>
                  <a:pt x="53" y="21"/>
                  <a:pt x="53" y="21"/>
                  <a:pt x="53" y="21"/>
                </a:cubicBezTo>
                <a:cubicBezTo>
                  <a:pt x="77" y="21"/>
                  <a:pt x="77" y="21"/>
                  <a:pt x="77" y="21"/>
                </a:cubicBezTo>
                <a:cubicBezTo>
                  <a:pt x="79" y="21"/>
                  <a:pt x="81" y="19"/>
                  <a:pt x="81" y="17"/>
                </a:cubicBezTo>
                <a:cubicBezTo>
                  <a:pt x="81" y="4"/>
                  <a:pt x="81" y="4"/>
                  <a:pt x="81" y="4"/>
                </a:cubicBezTo>
                <a:cubicBezTo>
                  <a:pt x="81" y="2"/>
                  <a:pt x="79" y="0"/>
                  <a:pt x="77" y="0"/>
                </a:cubicBezTo>
                <a:cubicBezTo>
                  <a:pt x="53" y="0"/>
                  <a:pt x="53" y="0"/>
                  <a:pt x="53" y="0"/>
                </a:cubicBezTo>
                <a:close/>
                <a:moveTo>
                  <a:pt x="53" y="27"/>
                </a:moveTo>
                <a:cubicBezTo>
                  <a:pt x="53" y="48"/>
                  <a:pt x="53" y="48"/>
                  <a:pt x="53" y="48"/>
                </a:cubicBezTo>
                <a:cubicBezTo>
                  <a:pt x="77" y="48"/>
                  <a:pt x="77" y="48"/>
                  <a:pt x="77" y="48"/>
                </a:cubicBezTo>
                <a:cubicBezTo>
                  <a:pt x="79" y="48"/>
                  <a:pt x="81" y="46"/>
                  <a:pt x="81" y="44"/>
                </a:cubicBezTo>
                <a:cubicBezTo>
                  <a:pt x="81" y="31"/>
                  <a:pt x="81" y="31"/>
                  <a:pt x="81" y="31"/>
                </a:cubicBezTo>
                <a:cubicBezTo>
                  <a:pt x="81" y="29"/>
                  <a:pt x="79" y="27"/>
                  <a:pt x="77" y="27"/>
                </a:cubicBezTo>
                <a:lnTo>
                  <a:pt x="53" y="27"/>
                </a:ln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34495E"/>
              </a:solidFill>
              <a:latin typeface="Arial" panose="020B0604020202020204" pitchFamily="34" charset="0"/>
              <a:cs typeface="Arial" panose="020B0604020202020204" pitchFamily="34" charset="0"/>
            </a:endParaRPr>
          </a:p>
        </p:txBody>
      </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相关工作</a:t>
            </a:r>
            <a:endParaRPr lang="zh-CN" altLang="en-US" dirty="0">
              <a:solidFill>
                <a:schemeClr val="bg1"/>
              </a:solidFill>
              <a:latin typeface="微软雅黑" pitchFamily="34" charset="-122"/>
              <a:ea typeface="微软雅黑" pitchFamily="34" charset="-122"/>
            </a:endParaRPr>
          </a:p>
        </p:txBody>
      </p:sp>
      <p:sp>
        <p:nvSpPr>
          <p:cNvPr id="33" name="TextBox 32"/>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graphicFrame>
        <p:nvGraphicFramePr>
          <p:cNvPr id="3" name="表格 2"/>
          <p:cNvGraphicFramePr>
            <a:graphicFrameLocks noGrp="1"/>
          </p:cNvGraphicFramePr>
          <p:nvPr>
            <p:extLst>
              <p:ext uri="{D42A27DB-BD31-4B8C-83A1-F6EECF244321}">
                <p14:modId xmlns:p14="http://schemas.microsoft.com/office/powerpoint/2010/main" val="1396189893"/>
              </p:ext>
            </p:extLst>
          </p:nvPr>
        </p:nvGraphicFramePr>
        <p:xfrm>
          <a:off x="913011" y="1052736"/>
          <a:ext cx="10585176" cy="3549894"/>
        </p:xfrm>
        <a:graphic>
          <a:graphicData uri="http://schemas.openxmlformats.org/drawingml/2006/table">
            <a:tbl>
              <a:tblPr firstRow="1" bandRow="1">
                <a:tableStyleId>{5C22544A-7EE6-4342-B048-85BDC9FD1C3A}</a:tableStyleId>
              </a:tblPr>
              <a:tblGrid>
                <a:gridCol w="3168352"/>
                <a:gridCol w="1656184"/>
                <a:gridCol w="4896544"/>
                <a:gridCol w="864096"/>
              </a:tblGrid>
              <a:tr h="878498">
                <a:tc>
                  <a:txBody>
                    <a:bodyPr/>
                    <a:lstStyle/>
                    <a:p>
                      <a:r>
                        <a:rPr lang="zh-CN" altLang="en-US" baseline="0" dirty="0" smtClean="0">
                          <a:solidFill>
                            <a:schemeClr val="bg1"/>
                          </a:solidFill>
                          <a:latin typeface="Times New Roman" panose="02020603050405020304" pitchFamily="18" charset="0"/>
                          <a:ea typeface="微软雅黑" panose="020B0503020204020204" pitchFamily="34" charset="-122"/>
                        </a:rPr>
                        <a:t>题目</a:t>
                      </a:r>
                      <a:endParaRPr lang="zh-CN" altLang="en-US" baseline="0" dirty="0">
                        <a:solidFill>
                          <a:schemeClr val="bg1"/>
                        </a:solidFill>
                        <a:latin typeface="Times New Roman" panose="02020603050405020304" pitchFamily="18" charset="0"/>
                        <a:ea typeface="微软雅黑" panose="020B0503020204020204" pitchFamily="34" charset="-122"/>
                      </a:endParaRPr>
                    </a:p>
                  </a:txBody>
                  <a:tcPr/>
                </a:tc>
                <a:tc>
                  <a:txBody>
                    <a:bodyPr/>
                    <a:lstStyle/>
                    <a:p>
                      <a:r>
                        <a:rPr lang="zh-CN" altLang="en-US" baseline="0" dirty="0" smtClean="0">
                          <a:solidFill>
                            <a:schemeClr val="bg1"/>
                          </a:solidFill>
                          <a:latin typeface="Times New Roman" panose="02020603050405020304" pitchFamily="18" charset="0"/>
                          <a:ea typeface="微软雅黑" panose="020B0503020204020204" pitchFamily="34" charset="-122"/>
                        </a:rPr>
                        <a:t>作者</a:t>
                      </a:r>
                      <a:endParaRPr lang="zh-CN" altLang="en-US" baseline="0" dirty="0">
                        <a:solidFill>
                          <a:schemeClr val="bg1"/>
                        </a:solidFill>
                        <a:latin typeface="Times New Roman" panose="02020603050405020304" pitchFamily="18" charset="0"/>
                        <a:ea typeface="微软雅黑" panose="020B0503020204020204" pitchFamily="34" charset="-122"/>
                      </a:endParaRPr>
                    </a:p>
                  </a:txBody>
                  <a:tcPr/>
                </a:tc>
                <a:tc>
                  <a:txBody>
                    <a:bodyPr/>
                    <a:lstStyle/>
                    <a:p>
                      <a:r>
                        <a:rPr lang="zh-CN" altLang="en-US" baseline="0" dirty="0" smtClean="0">
                          <a:solidFill>
                            <a:schemeClr val="bg1"/>
                          </a:solidFill>
                          <a:latin typeface="Times New Roman" panose="02020603050405020304" pitchFamily="18" charset="0"/>
                          <a:ea typeface="微软雅黑" panose="020B0503020204020204" pitchFamily="34" charset="-122"/>
                        </a:rPr>
                        <a:t>内容</a:t>
                      </a:r>
                      <a:endParaRPr lang="zh-CN" altLang="en-US" baseline="0" dirty="0">
                        <a:solidFill>
                          <a:schemeClr val="bg1"/>
                        </a:solidFill>
                        <a:latin typeface="Times New Roman" panose="02020603050405020304" pitchFamily="18" charset="0"/>
                        <a:ea typeface="微软雅黑" panose="020B0503020204020204" pitchFamily="34" charset="-122"/>
                      </a:endParaRPr>
                    </a:p>
                  </a:txBody>
                  <a:tcPr/>
                </a:tc>
                <a:tc>
                  <a:txBody>
                    <a:bodyPr/>
                    <a:lstStyle/>
                    <a:p>
                      <a:r>
                        <a:rPr lang="zh-CN" altLang="en-US" baseline="0" dirty="0" smtClean="0">
                          <a:solidFill>
                            <a:schemeClr val="bg1"/>
                          </a:solidFill>
                          <a:latin typeface="Times New Roman" panose="02020603050405020304" pitchFamily="18" charset="0"/>
                          <a:ea typeface="微软雅黑" panose="020B0503020204020204" pitchFamily="34" charset="-122"/>
                        </a:rPr>
                        <a:t>年份</a:t>
                      </a:r>
                      <a:endParaRPr lang="zh-CN" altLang="en-US" baseline="0" dirty="0">
                        <a:solidFill>
                          <a:schemeClr val="bg1"/>
                        </a:solidFill>
                        <a:latin typeface="Times New Roman" panose="02020603050405020304" pitchFamily="18" charset="0"/>
                        <a:ea typeface="微软雅黑" panose="020B0503020204020204" pitchFamily="34" charset="-122"/>
                      </a:endParaRPr>
                    </a:p>
                  </a:txBody>
                  <a:tcPr/>
                </a:tc>
              </a:tr>
              <a:tr h="878498">
                <a:tc>
                  <a:txBody>
                    <a:bodyPr/>
                    <a:lstStyle/>
                    <a:p>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Bitcoin</a:t>
                      </a:r>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 A peer-to-peer electronic cash system</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S.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Nakamoto</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zh-CN" altLang="en-US" sz="1800" baseline="0" dirty="0" smtClean="0">
                          <a:solidFill>
                            <a:schemeClr val="tx1"/>
                          </a:solidFill>
                          <a:latin typeface="Times New Roman" panose="02020603050405020304" pitchFamily="18" charset="0"/>
                          <a:ea typeface="微软雅黑" panose="020B0503020204020204" pitchFamily="34" charset="-122"/>
                          <a:sym typeface="微软雅黑" pitchFamily="34" charset="-122"/>
                        </a:rPr>
                        <a:t>证实了一次交易的所有输入“钱包地址”属于同一个用户</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baseline="0" dirty="0" smtClean="0">
                          <a:solidFill>
                            <a:schemeClr val="tx1"/>
                          </a:solidFill>
                          <a:latin typeface="Times New Roman" panose="02020603050405020304" pitchFamily="18" charset="0"/>
                          <a:ea typeface="微软雅黑" panose="020B0503020204020204" pitchFamily="34" charset="-122"/>
                        </a:rPr>
                        <a:t>2008</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r>
              <a:tr h="878498">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Analyzing the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bitcoin</a:t>
                      </a:r>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 network: The first four years</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M.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Lischke</a:t>
                      </a:r>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 B. Fabian</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zh-CN" altLang="en-US" sz="1800" baseline="0" dirty="0" smtClean="0">
                          <a:solidFill>
                            <a:schemeClr val="tx1"/>
                          </a:solidFill>
                          <a:latin typeface="Times New Roman" panose="02020603050405020304" pitchFamily="18" charset="0"/>
                          <a:ea typeface="微软雅黑" panose="020B0503020204020204" pitchFamily="34" charset="-122"/>
                          <a:sym typeface="微软雅黑" pitchFamily="34" charset="-122"/>
                        </a:rPr>
                        <a:t>应用上述规则从交易图提取用户图</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2016</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r>
              <a:tr h="878498">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A fistful of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bitcoins</a:t>
                      </a:r>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 characterizing payments</a:t>
                      </a:r>
                    </a:p>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among men with no names</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S.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Meiklejohn</a:t>
                      </a:r>
                      <a:r>
                        <a:rPr lang="en-US" altLang="zh-CN" sz="1800" b="0" i="0" u="none" strike="noStrike" kern="1200" baseline="0" dirty="0" smtClean="0">
                          <a:solidFill>
                            <a:schemeClr val="tx1"/>
                          </a:solidFill>
                          <a:latin typeface="Times New Roman" panose="02020603050405020304" pitchFamily="18" charset="0"/>
                          <a:ea typeface="微软雅黑" panose="020B0503020204020204" pitchFamily="34" charset="-122"/>
                          <a:cs typeface="+mn-cs"/>
                        </a:rPr>
                        <a:t>, M. </a:t>
                      </a:r>
                      <a:r>
                        <a:rPr lang="en-US" altLang="zh-CN" sz="1800" b="0" i="0" u="none" strike="noStrike" kern="1200" baseline="0" dirty="0" err="1" smtClean="0">
                          <a:solidFill>
                            <a:schemeClr val="tx1"/>
                          </a:solidFill>
                          <a:latin typeface="Times New Roman" panose="02020603050405020304" pitchFamily="18" charset="0"/>
                          <a:ea typeface="微软雅黑" panose="020B0503020204020204" pitchFamily="34" charset="-122"/>
                          <a:cs typeface="+mn-cs"/>
                        </a:rPr>
                        <a:t>Pomarole</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zh-CN" altLang="en-US" sz="1800" baseline="0" dirty="0" smtClean="0">
                          <a:solidFill>
                            <a:schemeClr val="tx1"/>
                          </a:solidFill>
                          <a:latin typeface="Times New Roman" panose="02020603050405020304" pitchFamily="18" charset="0"/>
                          <a:ea typeface="微软雅黑" panose="020B0503020204020204" pitchFamily="34" charset="-122"/>
                          <a:sym typeface="微软雅黑" pitchFamily="34" charset="-122"/>
                        </a:rPr>
                        <a:t>基于输入地址和找零地址的变换规则，描述用户交易特征</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c>
                  <a:txBody>
                    <a:bodyPr/>
                    <a:lstStyle/>
                    <a:p>
                      <a:r>
                        <a:rPr lang="en-US" altLang="zh-CN" baseline="0" dirty="0" smtClean="0">
                          <a:solidFill>
                            <a:schemeClr val="tx1"/>
                          </a:solidFill>
                          <a:latin typeface="Times New Roman" panose="02020603050405020304" pitchFamily="18" charset="0"/>
                          <a:ea typeface="微软雅黑" panose="020B0503020204020204" pitchFamily="34" charset="-122"/>
                        </a:rPr>
                        <a:t>2013</a:t>
                      </a:r>
                      <a:endParaRPr lang="zh-CN" altLang="en-US" baseline="0" dirty="0">
                        <a:solidFill>
                          <a:schemeClr val="tx1"/>
                        </a:solidFill>
                        <a:latin typeface="Times New Roman" panose="02020603050405020304" pitchFamily="18" charset="0"/>
                        <a:ea typeface="微软雅黑" panose="020B0503020204020204" pitchFamily="34" charset="-122"/>
                      </a:endParaRPr>
                    </a:p>
                  </a:txBody>
                  <a:tcPr/>
                </a:tc>
              </a:tr>
            </a:tbl>
          </a:graphicData>
        </a:graphic>
      </p:graphicFrame>
      <p:sp>
        <p:nvSpPr>
          <p:cNvPr id="4" name="圆角矩形 3"/>
          <p:cNvSpPr/>
          <p:nvPr/>
        </p:nvSpPr>
        <p:spPr>
          <a:xfrm>
            <a:off x="1237047" y="5013176"/>
            <a:ext cx="9721080" cy="1152128"/>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rgbClr val="FF0000"/>
                </a:solidFill>
                <a:latin typeface="微软雅黑" panose="020B0503020204020204" pitchFamily="34" charset="-122"/>
                <a:ea typeface="微软雅黑" panose="020B0503020204020204" pitchFamily="34" charset="-122"/>
                <a:sym typeface="微软雅黑" pitchFamily="34" charset="-122"/>
              </a:rPr>
              <a:t>使用规则：一</a:t>
            </a:r>
            <a:r>
              <a:rPr lang="zh-CN" altLang="en-US" sz="2000" dirty="0">
                <a:solidFill>
                  <a:srgbClr val="FF0000"/>
                </a:solidFill>
                <a:latin typeface="微软雅黑" panose="020B0503020204020204" pitchFamily="34" charset="-122"/>
                <a:ea typeface="微软雅黑" panose="020B0503020204020204" pitchFamily="34" charset="-122"/>
                <a:sym typeface="微软雅黑" pitchFamily="34" charset="-122"/>
              </a:rPr>
              <a:t>次交易的所有输入“钱包地址”属于同一个用户</a:t>
            </a:r>
            <a:endParaRPr lang="zh-CN" altLang="en-US" sz="2000" dirty="0">
              <a:solidFill>
                <a:srgbClr val="FF0000"/>
              </a:solidFill>
              <a:latin typeface="微软雅黑" panose="020B0503020204020204" pitchFamily="34" charset="-122"/>
              <a:ea typeface="微软雅黑" panose="020B0503020204020204" pitchFamily="34" charset="-122"/>
            </a:endParaRPr>
          </a:p>
          <a:p>
            <a:pPr algn="ct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156178"/>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20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 name="图片 4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218267" cy="6858000"/>
          </a:xfrm>
          <a:prstGeom prst="rect">
            <a:avLst/>
          </a:prstGeom>
        </p:spPr>
      </p:pic>
      <p:sp>
        <p:nvSpPr>
          <p:cNvPr id="55" name="矩形 5"/>
          <p:cNvSpPr/>
          <p:nvPr/>
        </p:nvSpPr>
        <p:spPr>
          <a:xfrm>
            <a:off x="784" y="2571750"/>
            <a:ext cx="12217483" cy="3953594"/>
          </a:xfrm>
          <a:custGeom>
            <a:avLst/>
            <a:gdLst/>
            <a:ahLst/>
            <a:cxnLst/>
            <a:rect l="l" t="t" r="r" b="b"/>
            <a:pathLst>
              <a:path w="9144000" h="2931790">
                <a:moveTo>
                  <a:pt x="0" y="0"/>
                </a:moveTo>
                <a:lnTo>
                  <a:pt x="3824456" y="0"/>
                </a:lnTo>
                <a:cubicBezTo>
                  <a:pt x="3824456" y="26976"/>
                  <a:pt x="3831542" y="51749"/>
                  <a:pt x="3844079" y="73220"/>
                </a:cubicBezTo>
                <a:lnTo>
                  <a:pt x="4145508" y="600620"/>
                </a:lnTo>
                <a:cubicBezTo>
                  <a:pt x="4157500" y="622091"/>
                  <a:pt x="4175488" y="640258"/>
                  <a:pt x="4197836" y="653470"/>
                </a:cubicBezTo>
                <a:cubicBezTo>
                  <a:pt x="4220185" y="666683"/>
                  <a:pt x="4245258" y="672739"/>
                  <a:pt x="4269242" y="672739"/>
                </a:cubicBezTo>
                <a:lnTo>
                  <a:pt x="4869920" y="672739"/>
                </a:lnTo>
                <a:cubicBezTo>
                  <a:pt x="4895539" y="673289"/>
                  <a:pt x="4921158" y="667233"/>
                  <a:pt x="4944596" y="653470"/>
                </a:cubicBezTo>
                <a:cubicBezTo>
                  <a:pt x="4966945" y="640258"/>
                  <a:pt x="4984387" y="622091"/>
                  <a:pt x="4996924" y="601171"/>
                </a:cubicBezTo>
                <a:lnTo>
                  <a:pt x="5296718" y="75972"/>
                </a:lnTo>
                <a:cubicBezTo>
                  <a:pt x="5310345" y="53951"/>
                  <a:pt x="5317976" y="28077"/>
                  <a:pt x="5317976" y="0"/>
                </a:cubicBezTo>
                <a:lnTo>
                  <a:pt x="9144000" y="0"/>
                </a:lnTo>
                <a:lnTo>
                  <a:pt x="9144000" y="2931790"/>
                </a:lnTo>
                <a:lnTo>
                  <a:pt x="0" y="2931790"/>
                </a:lnTo>
                <a:close/>
              </a:path>
            </a:pathLst>
          </a:custGeom>
          <a:solidFill>
            <a:schemeClr val="accent5">
              <a:lumMod val="50000"/>
            </a:schemeClr>
          </a:solidFill>
          <a:ln>
            <a:noFill/>
          </a:ln>
          <a:effectLst>
            <a:outerShdw blurRad="114300" dist="1143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Freeform 5"/>
          <p:cNvSpPr>
            <a:spLocks/>
          </p:cNvSpPr>
          <p:nvPr/>
        </p:nvSpPr>
        <p:spPr bwMode="auto">
          <a:xfrm>
            <a:off x="5199659" y="1772816"/>
            <a:ext cx="1819732" cy="164069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5">
              <a:lumMod val="75000"/>
            </a:schemeClr>
          </a:solidFill>
          <a:ln w="9525" cap="flat">
            <a:noFill/>
            <a:prstDash val="solid"/>
            <a:miter lim="800000"/>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8" name="文本框 12"/>
          <p:cNvSpPr txBox="1"/>
          <p:nvPr/>
        </p:nvSpPr>
        <p:spPr>
          <a:xfrm>
            <a:off x="5424540" y="3573016"/>
            <a:ext cx="1415772" cy="1261884"/>
          </a:xfrm>
          <a:prstGeom prst="rect">
            <a:avLst/>
          </a:prstGeom>
          <a:noFill/>
        </p:spPr>
        <p:txBody>
          <a:bodyPr wrap="none" rtlCol="0">
            <a:spAutoFit/>
          </a:bodyPr>
          <a:lstStyle/>
          <a:p>
            <a:pPr algn="ctr"/>
            <a:r>
              <a:rPr lang="zh-CN" altLang="en-US" sz="4800" b="1" dirty="0">
                <a:solidFill>
                  <a:schemeClr val="accent5">
                    <a:lumMod val="60000"/>
                    <a:lumOff val="40000"/>
                  </a:schemeClr>
                </a:solidFill>
                <a:latin typeface="微软雅黑" panose="020B0503020204020204" pitchFamily="34" charset="-122"/>
                <a:ea typeface="微软雅黑" panose="020B0503020204020204" pitchFamily="34" charset="-122"/>
              </a:rPr>
              <a:t>模型</a:t>
            </a:r>
            <a:endParaRPr lang="en-US" altLang="zh-CN" sz="4800" b="1" dirty="0" smtClean="0">
              <a:solidFill>
                <a:schemeClr val="accent5">
                  <a:lumMod val="60000"/>
                  <a:lumOff val="40000"/>
                </a:schemeClr>
              </a:solidFill>
              <a:latin typeface="微软雅黑" panose="020B0503020204020204" pitchFamily="34" charset="-122"/>
              <a:ea typeface="微软雅黑" panose="020B0503020204020204" pitchFamily="34" charset="-122"/>
            </a:endParaRPr>
          </a:p>
          <a:p>
            <a:pPr algn="ctr">
              <a:defRPr/>
            </a:pPr>
            <a:r>
              <a:rPr lang="en-US" altLang="zh-CN" sz="2800" kern="100" dirty="0" smtClean="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rPr>
              <a:t>Model</a:t>
            </a:r>
            <a:endParaRPr lang="zh-CN" altLang="zh-CN" sz="2800" kern="100" dirty="0">
              <a:solidFill>
                <a:schemeClr val="accent5">
                  <a:lumMod val="60000"/>
                  <a:lumOff val="40000"/>
                </a:schemeClr>
              </a:solidFill>
              <a:latin typeface="Arial" panose="020B0604020202020204" pitchFamily="34" charset="0"/>
              <a:ea typeface="微软雅黑" panose="020B0503020204020204" pitchFamily="34" charset="-122"/>
              <a:cs typeface="Arial" panose="020B0604020202020204" pitchFamily="34" charset="0"/>
            </a:endParaRPr>
          </a:p>
        </p:txBody>
      </p:sp>
      <p:grpSp>
        <p:nvGrpSpPr>
          <p:cNvPr id="60" name="组合 59"/>
          <p:cNvGrpSpPr/>
          <p:nvPr/>
        </p:nvGrpSpPr>
        <p:grpSpPr>
          <a:xfrm>
            <a:off x="5424540" y="4916360"/>
            <a:ext cx="2185215" cy="276999"/>
            <a:chOff x="4369395" y="3284984"/>
            <a:chExt cx="2185215" cy="276999"/>
          </a:xfrm>
        </p:grpSpPr>
        <p:sp>
          <p:nvSpPr>
            <p:cNvPr id="61" name="文本框 9"/>
            <p:cNvSpPr txBox="1"/>
            <p:nvPr/>
          </p:nvSpPr>
          <p:spPr>
            <a:xfrm>
              <a:off x="4581935" y="3284984"/>
              <a:ext cx="1972675"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用户聚类模型</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62" name="组合 61"/>
            <p:cNvGrpSpPr/>
            <p:nvPr/>
          </p:nvGrpSpPr>
          <p:grpSpPr>
            <a:xfrm>
              <a:off x="4369395" y="3316401"/>
              <a:ext cx="168551" cy="168551"/>
              <a:chOff x="5005199" y="3717032"/>
              <a:chExt cx="168551" cy="168551"/>
            </a:xfrm>
          </p:grpSpPr>
          <p:sp>
            <p:nvSpPr>
              <p:cNvPr id="63" name="椭圆 62"/>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64" name="等腰三角形 63"/>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grpSp>
        <p:nvGrpSpPr>
          <p:cNvPr id="75" name="组合 74"/>
          <p:cNvGrpSpPr/>
          <p:nvPr/>
        </p:nvGrpSpPr>
        <p:grpSpPr>
          <a:xfrm>
            <a:off x="5424540" y="5362393"/>
            <a:ext cx="2599105" cy="276999"/>
            <a:chOff x="4369395" y="3284984"/>
            <a:chExt cx="2599105" cy="276999"/>
          </a:xfrm>
        </p:grpSpPr>
        <p:sp>
          <p:nvSpPr>
            <p:cNvPr id="76" name="文本框 9"/>
            <p:cNvSpPr txBox="1"/>
            <p:nvPr/>
          </p:nvSpPr>
          <p:spPr>
            <a:xfrm>
              <a:off x="4581935" y="3284984"/>
              <a:ext cx="2386565" cy="276999"/>
            </a:xfrm>
            <a:prstGeom prst="rect">
              <a:avLst/>
            </a:prstGeom>
            <a:noFill/>
          </p:spPr>
          <p:txBody>
            <a:bodyPr wrap="square" lIns="0" tIns="0" rIns="0" bIns="0" rtlCol="0">
              <a:spAutoFit/>
            </a:bodyPr>
            <a:lstStyle/>
            <a:p>
              <a:pPr marL="0" lvl="1"/>
              <a:r>
                <a:rPr lang="zh-CN" altLang="en-US" dirty="0" smtClean="0">
                  <a:solidFill>
                    <a:schemeClr val="accent5">
                      <a:lumMod val="60000"/>
                      <a:lumOff val="40000"/>
                    </a:schemeClr>
                  </a:solidFill>
                  <a:latin typeface="微软雅黑" pitchFamily="34" charset="-122"/>
                  <a:ea typeface="微软雅黑" pitchFamily="34" charset="-122"/>
                </a:rPr>
                <a:t>用户资金图</a:t>
              </a:r>
              <a:r>
                <a:rPr lang="zh-CN" altLang="en-US" dirty="0">
                  <a:solidFill>
                    <a:schemeClr val="accent5">
                      <a:lumMod val="60000"/>
                      <a:lumOff val="40000"/>
                    </a:schemeClr>
                  </a:solidFill>
                  <a:latin typeface="微软雅黑" pitchFamily="34" charset="-122"/>
                  <a:ea typeface="微软雅黑" pitchFamily="34" charset="-122"/>
                </a:rPr>
                <a:t>生成</a:t>
              </a:r>
              <a:r>
                <a:rPr lang="zh-CN" altLang="en-US" dirty="0" smtClean="0">
                  <a:solidFill>
                    <a:schemeClr val="accent5">
                      <a:lumMod val="60000"/>
                      <a:lumOff val="40000"/>
                    </a:schemeClr>
                  </a:solidFill>
                  <a:latin typeface="微软雅黑" pitchFamily="34" charset="-122"/>
                  <a:ea typeface="微软雅黑" pitchFamily="34" charset="-122"/>
                </a:rPr>
                <a:t>模型</a:t>
              </a:r>
              <a:endParaRPr lang="zh-CN" altLang="en-US" dirty="0">
                <a:solidFill>
                  <a:schemeClr val="accent5">
                    <a:lumMod val="60000"/>
                    <a:lumOff val="40000"/>
                  </a:schemeClr>
                </a:solidFill>
                <a:latin typeface="微软雅黑" pitchFamily="34" charset="-122"/>
                <a:ea typeface="微软雅黑" pitchFamily="34" charset="-122"/>
              </a:endParaRPr>
            </a:p>
          </p:txBody>
        </p:sp>
        <p:grpSp>
          <p:nvGrpSpPr>
            <p:cNvPr id="77" name="组合 76"/>
            <p:cNvGrpSpPr/>
            <p:nvPr/>
          </p:nvGrpSpPr>
          <p:grpSpPr>
            <a:xfrm>
              <a:off x="4369395" y="3316401"/>
              <a:ext cx="168551" cy="168551"/>
              <a:chOff x="5005199" y="3717032"/>
              <a:chExt cx="168551" cy="168551"/>
            </a:xfrm>
          </p:grpSpPr>
          <p:sp>
            <p:nvSpPr>
              <p:cNvPr id="78" name="椭圆 77"/>
              <p:cNvSpPr/>
              <p:nvPr/>
            </p:nvSpPr>
            <p:spPr>
              <a:xfrm>
                <a:off x="5005199" y="3717032"/>
                <a:ext cx="168551" cy="168551"/>
              </a:xfrm>
              <a:prstGeom prst="ellipse">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sp>
            <p:nvSpPr>
              <p:cNvPr id="79" name="等腰三角形 78"/>
              <p:cNvSpPr/>
              <p:nvPr/>
            </p:nvSpPr>
            <p:spPr>
              <a:xfrm rot="5400000">
                <a:off x="5039924" y="3741566"/>
                <a:ext cx="130606" cy="119482"/>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5">
                      <a:lumMod val="60000"/>
                      <a:lumOff val="40000"/>
                    </a:schemeClr>
                  </a:solidFill>
                </a:endParaRPr>
              </a:p>
            </p:txBody>
          </p:sp>
        </p:grpSp>
      </p:grpSp>
      <p:sp>
        <p:nvSpPr>
          <p:cNvPr id="38" name="Freeform 261"/>
          <p:cNvSpPr>
            <a:spLocks/>
          </p:cNvSpPr>
          <p:nvPr/>
        </p:nvSpPr>
        <p:spPr bwMode="auto">
          <a:xfrm>
            <a:off x="5566131" y="2132856"/>
            <a:ext cx="982742" cy="982742"/>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39" name="TextBox 38"/>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Tree>
    <p:extLst>
      <p:ext uri="{BB962C8B-B14F-4D97-AF65-F5344CB8AC3E}">
        <p14:creationId xmlns:p14="http://schemas.microsoft.com/office/powerpoint/2010/main" val="26769303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ppt_x"/>
                                          </p:val>
                                        </p:tav>
                                        <p:tav tm="100000">
                                          <p:val>
                                            <p:strVal val="#ppt_x"/>
                                          </p:val>
                                        </p:tav>
                                      </p:tavLst>
                                    </p:anim>
                                    <p:anim calcmode="lin" valueType="num">
                                      <p:cBhvr additive="base">
                                        <p:cTn id="8" dur="500" fill="hold"/>
                                        <p:tgtEl>
                                          <p:spTgt spid="56"/>
                                        </p:tgtEl>
                                        <p:attrNameLst>
                                          <p:attrName>ppt_y</p:attrName>
                                        </p:attrNameLst>
                                      </p:cBhvr>
                                      <p:tavLst>
                                        <p:tav tm="0">
                                          <p:val>
                                            <p:strVal val="0-#ppt_h/2"/>
                                          </p:val>
                                        </p:tav>
                                        <p:tav tm="100000">
                                          <p:val>
                                            <p:strVal val="#ppt_y"/>
                                          </p:val>
                                        </p:tav>
                                      </p:tavLst>
                                    </p:anim>
                                  </p:childTnLst>
                                </p:cTn>
                              </p:par>
                              <p:par>
                                <p:cTn id="9" presetID="53" presetClass="entr" presetSubtype="16" fill="hold" grpId="0" nodeType="withEffect">
                                  <p:stCondLst>
                                    <p:cond delay="500"/>
                                  </p:stCondLst>
                                  <p:childTnLst>
                                    <p:set>
                                      <p:cBhvr>
                                        <p:cTn id="10" dur="1" fill="hold">
                                          <p:stCondLst>
                                            <p:cond delay="0"/>
                                          </p:stCondLst>
                                        </p:cTn>
                                        <p:tgtEl>
                                          <p:spTgt spid="38"/>
                                        </p:tgtEl>
                                        <p:attrNameLst>
                                          <p:attrName>style.visibility</p:attrName>
                                        </p:attrNameLst>
                                      </p:cBhvr>
                                      <p:to>
                                        <p:strVal val="visible"/>
                                      </p:to>
                                    </p:set>
                                    <p:anim calcmode="lin" valueType="num">
                                      <p:cBhvr>
                                        <p:cTn id="11" dur="500" fill="hold"/>
                                        <p:tgtEl>
                                          <p:spTgt spid="38"/>
                                        </p:tgtEl>
                                        <p:attrNameLst>
                                          <p:attrName>ppt_w</p:attrName>
                                        </p:attrNameLst>
                                      </p:cBhvr>
                                      <p:tavLst>
                                        <p:tav tm="0">
                                          <p:val>
                                            <p:fltVal val="0"/>
                                          </p:val>
                                        </p:tav>
                                        <p:tav tm="100000">
                                          <p:val>
                                            <p:strVal val="#ppt_w"/>
                                          </p:val>
                                        </p:tav>
                                      </p:tavLst>
                                    </p:anim>
                                    <p:anim calcmode="lin" valueType="num">
                                      <p:cBhvr>
                                        <p:cTn id="12" dur="500" fill="hold"/>
                                        <p:tgtEl>
                                          <p:spTgt spid="38"/>
                                        </p:tgtEl>
                                        <p:attrNameLst>
                                          <p:attrName>ppt_h</p:attrName>
                                        </p:attrNameLst>
                                      </p:cBhvr>
                                      <p:tavLst>
                                        <p:tav tm="0">
                                          <p:val>
                                            <p:fltVal val="0"/>
                                          </p:val>
                                        </p:tav>
                                        <p:tav tm="100000">
                                          <p:val>
                                            <p:strVal val="#ppt_h"/>
                                          </p:val>
                                        </p:tav>
                                      </p:tavLst>
                                    </p:anim>
                                    <p:animEffect transition="in" filter="fade">
                                      <p:cBhvr>
                                        <p:cTn id="13" dur="500"/>
                                        <p:tgtEl>
                                          <p:spTgt spid="38"/>
                                        </p:tgtEl>
                                      </p:cBhvr>
                                    </p:animEffect>
                                  </p:childTnLst>
                                </p:cTn>
                              </p:par>
                            </p:childTnLst>
                          </p:cTn>
                        </p:par>
                        <p:par>
                          <p:cTn id="14" fill="hold">
                            <p:stCondLst>
                              <p:cond delay="1000"/>
                            </p:stCondLst>
                            <p:childTnLst>
                              <p:par>
                                <p:cTn id="15" presetID="9" presetClass="entr" presetSubtype="0" fill="hold" grpId="0" nodeType="afterEffect">
                                  <p:stCondLst>
                                    <p:cond delay="0"/>
                                  </p:stCondLst>
                                  <p:childTnLst>
                                    <p:set>
                                      <p:cBhvr>
                                        <p:cTn id="16" dur="1" fill="hold">
                                          <p:stCondLst>
                                            <p:cond delay="0"/>
                                          </p:stCondLst>
                                        </p:cTn>
                                        <p:tgtEl>
                                          <p:spTgt spid="58"/>
                                        </p:tgtEl>
                                        <p:attrNameLst>
                                          <p:attrName>style.visibility</p:attrName>
                                        </p:attrNameLst>
                                      </p:cBhvr>
                                      <p:to>
                                        <p:strVal val="visible"/>
                                      </p:to>
                                    </p:set>
                                    <p:animEffect transition="in" filter="dissolve">
                                      <p:cBhvr>
                                        <p:cTn id="17" dur="500"/>
                                        <p:tgtEl>
                                          <p:spTgt spid="58"/>
                                        </p:tgtEl>
                                      </p:cBhvr>
                                    </p:animEffect>
                                  </p:childTnLst>
                                </p:cTn>
                              </p:par>
                              <p:par>
                                <p:cTn id="18" presetID="53" presetClass="entr" presetSubtype="16" fill="hold" nodeType="withEffect">
                                  <p:stCondLst>
                                    <p:cond delay="500"/>
                                  </p:stCondLst>
                                  <p:childTnLst>
                                    <p:set>
                                      <p:cBhvr>
                                        <p:cTn id="19" dur="1" fill="hold">
                                          <p:stCondLst>
                                            <p:cond delay="0"/>
                                          </p:stCondLst>
                                        </p:cTn>
                                        <p:tgtEl>
                                          <p:spTgt spid="60"/>
                                        </p:tgtEl>
                                        <p:attrNameLst>
                                          <p:attrName>style.visibility</p:attrName>
                                        </p:attrNameLst>
                                      </p:cBhvr>
                                      <p:to>
                                        <p:strVal val="visible"/>
                                      </p:to>
                                    </p:set>
                                    <p:anim calcmode="lin" valueType="num">
                                      <p:cBhvr>
                                        <p:cTn id="20" dur="500" fill="hold"/>
                                        <p:tgtEl>
                                          <p:spTgt spid="60"/>
                                        </p:tgtEl>
                                        <p:attrNameLst>
                                          <p:attrName>ppt_w</p:attrName>
                                        </p:attrNameLst>
                                      </p:cBhvr>
                                      <p:tavLst>
                                        <p:tav tm="0">
                                          <p:val>
                                            <p:fltVal val="0"/>
                                          </p:val>
                                        </p:tav>
                                        <p:tav tm="100000">
                                          <p:val>
                                            <p:strVal val="#ppt_w"/>
                                          </p:val>
                                        </p:tav>
                                      </p:tavLst>
                                    </p:anim>
                                    <p:anim calcmode="lin" valueType="num">
                                      <p:cBhvr>
                                        <p:cTn id="21" dur="500" fill="hold"/>
                                        <p:tgtEl>
                                          <p:spTgt spid="60"/>
                                        </p:tgtEl>
                                        <p:attrNameLst>
                                          <p:attrName>ppt_h</p:attrName>
                                        </p:attrNameLst>
                                      </p:cBhvr>
                                      <p:tavLst>
                                        <p:tav tm="0">
                                          <p:val>
                                            <p:fltVal val="0"/>
                                          </p:val>
                                        </p:tav>
                                        <p:tav tm="100000">
                                          <p:val>
                                            <p:strVal val="#ppt_h"/>
                                          </p:val>
                                        </p:tav>
                                      </p:tavLst>
                                    </p:anim>
                                    <p:animEffect transition="in" filter="fade">
                                      <p:cBhvr>
                                        <p:cTn id="22" dur="500"/>
                                        <p:tgtEl>
                                          <p:spTgt spid="60"/>
                                        </p:tgtEl>
                                      </p:cBhvr>
                                    </p:animEffect>
                                  </p:childTnLst>
                                </p:cTn>
                              </p:par>
                              <p:par>
                                <p:cTn id="23" presetID="53" presetClass="entr" presetSubtype="16" fill="hold" nodeType="withEffect">
                                  <p:stCondLst>
                                    <p:cond delay="500"/>
                                  </p:stCondLst>
                                  <p:childTnLst>
                                    <p:set>
                                      <p:cBhvr>
                                        <p:cTn id="24" dur="1" fill="hold">
                                          <p:stCondLst>
                                            <p:cond delay="0"/>
                                          </p:stCondLst>
                                        </p:cTn>
                                        <p:tgtEl>
                                          <p:spTgt spid="75"/>
                                        </p:tgtEl>
                                        <p:attrNameLst>
                                          <p:attrName>style.visibility</p:attrName>
                                        </p:attrNameLst>
                                      </p:cBhvr>
                                      <p:to>
                                        <p:strVal val="visible"/>
                                      </p:to>
                                    </p:set>
                                    <p:anim calcmode="lin" valueType="num">
                                      <p:cBhvr>
                                        <p:cTn id="25" dur="500" fill="hold"/>
                                        <p:tgtEl>
                                          <p:spTgt spid="75"/>
                                        </p:tgtEl>
                                        <p:attrNameLst>
                                          <p:attrName>ppt_w</p:attrName>
                                        </p:attrNameLst>
                                      </p:cBhvr>
                                      <p:tavLst>
                                        <p:tav tm="0">
                                          <p:val>
                                            <p:fltVal val="0"/>
                                          </p:val>
                                        </p:tav>
                                        <p:tav tm="100000">
                                          <p:val>
                                            <p:strVal val="#ppt_w"/>
                                          </p:val>
                                        </p:tav>
                                      </p:tavLst>
                                    </p:anim>
                                    <p:anim calcmode="lin" valueType="num">
                                      <p:cBhvr>
                                        <p:cTn id="26" dur="500" fill="hold"/>
                                        <p:tgtEl>
                                          <p:spTgt spid="75"/>
                                        </p:tgtEl>
                                        <p:attrNameLst>
                                          <p:attrName>ppt_h</p:attrName>
                                        </p:attrNameLst>
                                      </p:cBhvr>
                                      <p:tavLst>
                                        <p:tav tm="0">
                                          <p:val>
                                            <p:fltVal val="0"/>
                                          </p:val>
                                        </p:tav>
                                        <p:tav tm="100000">
                                          <p:val>
                                            <p:strVal val="#ppt_h"/>
                                          </p:val>
                                        </p:tav>
                                      </p:tavLst>
                                    </p:anim>
                                    <p:animEffect transition="in" filter="fade">
                                      <p:cBhvr>
                                        <p:cTn id="27" dur="500"/>
                                        <p:tgtEl>
                                          <p:spTgt spid="75"/>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2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P spid="38" grpId="0" animBg="1"/>
      <p:bldP spid="3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12195175" cy="548680"/>
          </a:xfrm>
          <a:prstGeom prst="rect">
            <a:avLst/>
          </a:prstGeom>
          <a:blipFill>
            <a:blip r:embed="rId3"/>
            <a:srcRect/>
            <a:stretch>
              <a:fillRect t="-2866" b="-818522"/>
            </a:stretch>
          </a:blip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264939" y="0"/>
            <a:ext cx="576064" cy="836712"/>
            <a:chOff x="841003" y="360040"/>
            <a:chExt cx="504056" cy="836712"/>
          </a:xfrm>
          <a:solidFill>
            <a:schemeClr val="accent5">
              <a:lumMod val="75000"/>
            </a:schemeClr>
          </a:solidFill>
        </p:grpSpPr>
        <p:sp>
          <p:nvSpPr>
            <p:cNvPr id="19" name="矩形 18"/>
            <p:cNvSpPr/>
            <p:nvPr/>
          </p:nvSpPr>
          <p:spPr>
            <a:xfrm>
              <a:off x="841003" y="360040"/>
              <a:ext cx="504056" cy="5486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0800000">
              <a:off x="841003" y="908720"/>
              <a:ext cx="504056" cy="288032"/>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文本框 9"/>
          <p:cNvSpPr txBox="1"/>
          <p:nvPr/>
        </p:nvSpPr>
        <p:spPr>
          <a:xfrm>
            <a:off x="985019" y="188640"/>
            <a:ext cx="1872208" cy="346249"/>
          </a:xfrm>
          <a:prstGeom prst="rect">
            <a:avLst/>
          </a:prstGeom>
          <a:noFill/>
        </p:spPr>
        <p:txBody>
          <a:bodyPr wrap="square" lIns="68580" tIns="34290" rIns="68580" bIns="34290" rtlCol="0">
            <a:spAutoFit/>
          </a:bodyPr>
          <a:lstStyle/>
          <a:p>
            <a:pPr marL="0" lvl="1"/>
            <a:r>
              <a:rPr lang="zh-CN" altLang="en-US" dirty="0" smtClean="0">
                <a:solidFill>
                  <a:schemeClr val="bg1"/>
                </a:solidFill>
                <a:latin typeface="微软雅黑" pitchFamily="34" charset="-122"/>
                <a:ea typeface="微软雅黑" pitchFamily="34" charset="-122"/>
              </a:rPr>
              <a:t>用户聚类模型</a:t>
            </a:r>
            <a:endParaRPr lang="zh-CN" altLang="en-US" dirty="0">
              <a:solidFill>
                <a:schemeClr val="bg1"/>
              </a:solidFill>
              <a:latin typeface="微软雅黑" pitchFamily="34" charset="-122"/>
              <a:ea typeface="微软雅黑" pitchFamily="34" charset="-122"/>
            </a:endParaRPr>
          </a:p>
        </p:txBody>
      </p:sp>
      <p:sp>
        <p:nvSpPr>
          <p:cNvPr id="29" name="Freeform 261"/>
          <p:cNvSpPr>
            <a:spLocks/>
          </p:cNvSpPr>
          <p:nvPr/>
        </p:nvSpPr>
        <p:spPr bwMode="auto">
          <a:xfrm>
            <a:off x="372951" y="174849"/>
            <a:ext cx="360040" cy="360040"/>
          </a:xfrm>
          <a:custGeom>
            <a:avLst/>
            <a:gdLst>
              <a:gd name="T0" fmla="*/ 84 w 86"/>
              <a:gd name="T1" fmla="*/ 13 h 86"/>
              <a:gd name="T2" fmla="*/ 74 w 86"/>
              <a:gd name="T3" fmla="*/ 1 h 86"/>
              <a:gd name="T4" fmla="*/ 72 w 86"/>
              <a:gd name="T5" fmla="*/ 1 h 86"/>
              <a:gd name="T6" fmla="*/ 71 w 86"/>
              <a:gd name="T7" fmla="*/ 1 h 86"/>
              <a:gd name="T8" fmla="*/ 69 w 86"/>
              <a:gd name="T9" fmla="*/ 4 h 86"/>
              <a:gd name="T10" fmla="*/ 69 w 86"/>
              <a:gd name="T11" fmla="*/ 10 h 86"/>
              <a:gd name="T12" fmla="*/ 59 w 86"/>
              <a:gd name="T13" fmla="*/ 10 h 86"/>
              <a:gd name="T14" fmla="*/ 59 w 86"/>
              <a:gd name="T15" fmla="*/ 1 h 86"/>
              <a:gd name="T16" fmla="*/ 58 w 86"/>
              <a:gd name="T17" fmla="*/ 0 h 86"/>
              <a:gd name="T18" fmla="*/ 46 w 86"/>
              <a:gd name="T19" fmla="*/ 0 h 86"/>
              <a:gd name="T20" fmla="*/ 45 w 86"/>
              <a:gd name="T21" fmla="*/ 1 h 86"/>
              <a:gd name="T22" fmla="*/ 45 w 86"/>
              <a:gd name="T23" fmla="*/ 10 h 86"/>
              <a:gd name="T24" fmla="*/ 44 w 86"/>
              <a:gd name="T25" fmla="*/ 13 h 86"/>
              <a:gd name="T26" fmla="*/ 44 w 86"/>
              <a:gd name="T27" fmla="*/ 21 h 86"/>
              <a:gd name="T28" fmla="*/ 45 w 86"/>
              <a:gd name="T29" fmla="*/ 24 h 86"/>
              <a:gd name="T30" fmla="*/ 45 w 86"/>
              <a:gd name="T31" fmla="*/ 27 h 86"/>
              <a:gd name="T32" fmla="*/ 37 w 86"/>
              <a:gd name="T33" fmla="*/ 27 h 86"/>
              <a:gd name="T34" fmla="*/ 37 w 86"/>
              <a:gd name="T35" fmla="*/ 21 h 86"/>
              <a:gd name="T36" fmla="*/ 34 w 86"/>
              <a:gd name="T37" fmla="*/ 18 h 86"/>
              <a:gd name="T38" fmla="*/ 32 w 86"/>
              <a:gd name="T39" fmla="*/ 18 h 86"/>
              <a:gd name="T40" fmla="*/ 29 w 86"/>
              <a:gd name="T41" fmla="*/ 18 h 86"/>
              <a:gd name="T42" fmla="*/ 3 w 86"/>
              <a:gd name="T43" fmla="*/ 30 h 86"/>
              <a:gd name="T44" fmla="*/ 0 w 86"/>
              <a:gd name="T45" fmla="*/ 34 h 86"/>
              <a:gd name="T46" fmla="*/ 3 w 86"/>
              <a:gd name="T47" fmla="*/ 38 h 86"/>
              <a:gd name="T48" fmla="*/ 29 w 86"/>
              <a:gd name="T49" fmla="*/ 50 h 86"/>
              <a:gd name="T50" fmla="*/ 31 w 86"/>
              <a:gd name="T51" fmla="*/ 51 h 86"/>
              <a:gd name="T52" fmla="*/ 34 w 86"/>
              <a:gd name="T53" fmla="*/ 50 h 86"/>
              <a:gd name="T54" fmla="*/ 37 w 86"/>
              <a:gd name="T55" fmla="*/ 47 h 86"/>
              <a:gd name="T56" fmla="*/ 37 w 86"/>
              <a:gd name="T57" fmla="*/ 42 h 86"/>
              <a:gd name="T58" fmla="*/ 45 w 86"/>
              <a:gd name="T59" fmla="*/ 42 h 86"/>
              <a:gd name="T60" fmla="*/ 45 w 86"/>
              <a:gd name="T61" fmla="*/ 85 h 86"/>
              <a:gd name="T62" fmla="*/ 46 w 86"/>
              <a:gd name="T63" fmla="*/ 86 h 86"/>
              <a:gd name="T64" fmla="*/ 58 w 86"/>
              <a:gd name="T65" fmla="*/ 86 h 86"/>
              <a:gd name="T66" fmla="*/ 59 w 86"/>
              <a:gd name="T67" fmla="*/ 85 h 86"/>
              <a:gd name="T68" fmla="*/ 59 w 86"/>
              <a:gd name="T69" fmla="*/ 41 h 86"/>
              <a:gd name="T70" fmla="*/ 62 w 86"/>
              <a:gd name="T71" fmla="*/ 38 h 86"/>
              <a:gd name="T72" fmla="*/ 62 w 86"/>
              <a:gd name="T73" fmla="*/ 30 h 86"/>
              <a:gd name="T74" fmla="*/ 59 w 86"/>
              <a:gd name="T75" fmla="*/ 27 h 86"/>
              <a:gd name="T76" fmla="*/ 59 w 86"/>
              <a:gd name="T77" fmla="*/ 25 h 86"/>
              <a:gd name="T78" fmla="*/ 69 w 86"/>
              <a:gd name="T79" fmla="*/ 25 h 86"/>
              <a:gd name="T80" fmla="*/ 69 w 86"/>
              <a:gd name="T81" fmla="*/ 30 h 86"/>
              <a:gd name="T82" fmla="*/ 71 w 86"/>
              <a:gd name="T83" fmla="*/ 33 h 86"/>
              <a:gd name="T84" fmla="*/ 73 w 86"/>
              <a:gd name="T85" fmla="*/ 34 h 86"/>
              <a:gd name="T86" fmla="*/ 74 w 86"/>
              <a:gd name="T87" fmla="*/ 33 h 86"/>
              <a:gd name="T88" fmla="*/ 84 w 86"/>
              <a:gd name="T89" fmla="*/ 21 h 86"/>
              <a:gd name="T90" fmla="*/ 86 w 86"/>
              <a:gd name="T91" fmla="*/ 17 h 86"/>
              <a:gd name="T92" fmla="*/ 84 w 86"/>
              <a:gd name="T9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 h="86">
                <a:moveTo>
                  <a:pt x="84" y="13"/>
                </a:moveTo>
                <a:cubicBezTo>
                  <a:pt x="74" y="1"/>
                  <a:pt x="74" y="1"/>
                  <a:pt x="74" y="1"/>
                </a:cubicBezTo>
                <a:cubicBezTo>
                  <a:pt x="73" y="1"/>
                  <a:pt x="73" y="1"/>
                  <a:pt x="72" y="1"/>
                </a:cubicBezTo>
                <a:cubicBezTo>
                  <a:pt x="72" y="1"/>
                  <a:pt x="71" y="1"/>
                  <a:pt x="71" y="1"/>
                </a:cubicBezTo>
                <a:cubicBezTo>
                  <a:pt x="70" y="2"/>
                  <a:pt x="69" y="3"/>
                  <a:pt x="69" y="4"/>
                </a:cubicBezTo>
                <a:cubicBezTo>
                  <a:pt x="69" y="10"/>
                  <a:pt x="69" y="10"/>
                  <a:pt x="69" y="10"/>
                </a:cubicBezTo>
                <a:cubicBezTo>
                  <a:pt x="59" y="10"/>
                  <a:pt x="59" y="10"/>
                  <a:pt x="59" y="10"/>
                </a:cubicBezTo>
                <a:cubicBezTo>
                  <a:pt x="59" y="1"/>
                  <a:pt x="59" y="1"/>
                  <a:pt x="59" y="1"/>
                </a:cubicBezTo>
                <a:cubicBezTo>
                  <a:pt x="59" y="1"/>
                  <a:pt x="59" y="0"/>
                  <a:pt x="58" y="0"/>
                </a:cubicBezTo>
                <a:cubicBezTo>
                  <a:pt x="46" y="0"/>
                  <a:pt x="46" y="0"/>
                  <a:pt x="46" y="0"/>
                </a:cubicBezTo>
                <a:cubicBezTo>
                  <a:pt x="45" y="0"/>
                  <a:pt x="45" y="1"/>
                  <a:pt x="45" y="1"/>
                </a:cubicBezTo>
                <a:cubicBezTo>
                  <a:pt x="45" y="10"/>
                  <a:pt x="45" y="10"/>
                  <a:pt x="45" y="10"/>
                </a:cubicBezTo>
                <a:cubicBezTo>
                  <a:pt x="44" y="11"/>
                  <a:pt x="44" y="12"/>
                  <a:pt x="44" y="13"/>
                </a:cubicBezTo>
                <a:cubicBezTo>
                  <a:pt x="44" y="21"/>
                  <a:pt x="44" y="21"/>
                  <a:pt x="44" y="21"/>
                </a:cubicBezTo>
                <a:cubicBezTo>
                  <a:pt x="44" y="22"/>
                  <a:pt x="44" y="23"/>
                  <a:pt x="45" y="24"/>
                </a:cubicBezTo>
                <a:cubicBezTo>
                  <a:pt x="45" y="27"/>
                  <a:pt x="45" y="27"/>
                  <a:pt x="45" y="27"/>
                </a:cubicBezTo>
                <a:cubicBezTo>
                  <a:pt x="37" y="27"/>
                  <a:pt x="37" y="27"/>
                  <a:pt x="37" y="27"/>
                </a:cubicBezTo>
                <a:cubicBezTo>
                  <a:pt x="37" y="21"/>
                  <a:pt x="37" y="21"/>
                  <a:pt x="37" y="21"/>
                </a:cubicBezTo>
                <a:cubicBezTo>
                  <a:pt x="37" y="20"/>
                  <a:pt x="36" y="19"/>
                  <a:pt x="34" y="18"/>
                </a:cubicBezTo>
                <a:cubicBezTo>
                  <a:pt x="34" y="18"/>
                  <a:pt x="33" y="18"/>
                  <a:pt x="32" y="18"/>
                </a:cubicBezTo>
                <a:cubicBezTo>
                  <a:pt x="31" y="18"/>
                  <a:pt x="30" y="18"/>
                  <a:pt x="29" y="18"/>
                </a:cubicBezTo>
                <a:cubicBezTo>
                  <a:pt x="3" y="30"/>
                  <a:pt x="3" y="30"/>
                  <a:pt x="3" y="30"/>
                </a:cubicBezTo>
                <a:cubicBezTo>
                  <a:pt x="1" y="31"/>
                  <a:pt x="0" y="33"/>
                  <a:pt x="0" y="34"/>
                </a:cubicBezTo>
                <a:cubicBezTo>
                  <a:pt x="0" y="36"/>
                  <a:pt x="1" y="38"/>
                  <a:pt x="3" y="38"/>
                </a:cubicBezTo>
                <a:cubicBezTo>
                  <a:pt x="29" y="50"/>
                  <a:pt x="29" y="50"/>
                  <a:pt x="29" y="50"/>
                </a:cubicBezTo>
                <a:cubicBezTo>
                  <a:pt x="29" y="51"/>
                  <a:pt x="30" y="51"/>
                  <a:pt x="31" y="51"/>
                </a:cubicBezTo>
                <a:cubicBezTo>
                  <a:pt x="32" y="51"/>
                  <a:pt x="33" y="51"/>
                  <a:pt x="34" y="50"/>
                </a:cubicBezTo>
                <a:cubicBezTo>
                  <a:pt x="36" y="50"/>
                  <a:pt x="37" y="48"/>
                  <a:pt x="37" y="47"/>
                </a:cubicBezTo>
                <a:cubicBezTo>
                  <a:pt x="37" y="42"/>
                  <a:pt x="37" y="42"/>
                  <a:pt x="37" y="42"/>
                </a:cubicBezTo>
                <a:cubicBezTo>
                  <a:pt x="45" y="42"/>
                  <a:pt x="45" y="42"/>
                  <a:pt x="45" y="42"/>
                </a:cubicBezTo>
                <a:cubicBezTo>
                  <a:pt x="45" y="85"/>
                  <a:pt x="45" y="85"/>
                  <a:pt x="45" y="85"/>
                </a:cubicBezTo>
                <a:cubicBezTo>
                  <a:pt x="45" y="86"/>
                  <a:pt x="45" y="86"/>
                  <a:pt x="46" y="86"/>
                </a:cubicBezTo>
                <a:cubicBezTo>
                  <a:pt x="58" y="86"/>
                  <a:pt x="58" y="86"/>
                  <a:pt x="58" y="86"/>
                </a:cubicBezTo>
                <a:cubicBezTo>
                  <a:pt x="59" y="86"/>
                  <a:pt x="59" y="86"/>
                  <a:pt x="59" y="85"/>
                </a:cubicBezTo>
                <a:cubicBezTo>
                  <a:pt x="59" y="41"/>
                  <a:pt x="59" y="41"/>
                  <a:pt x="59" y="41"/>
                </a:cubicBezTo>
                <a:cubicBezTo>
                  <a:pt x="61" y="41"/>
                  <a:pt x="62" y="40"/>
                  <a:pt x="62" y="38"/>
                </a:cubicBezTo>
                <a:cubicBezTo>
                  <a:pt x="62" y="30"/>
                  <a:pt x="62" y="30"/>
                  <a:pt x="62" y="30"/>
                </a:cubicBezTo>
                <a:cubicBezTo>
                  <a:pt x="62" y="29"/>
                  <a:pt x="61" y="28"/>
                  <a:pt x="59" y="27"/>
                </a:cubicBezTo>
                <a:cubicBezTo>
                  <a:pt x="59" y="25"/>
                  <a:pt x="59" y="25"/>
                  <a:pt x="59" y="25"/>
                </a:cubicBezTo>
                <a:cubicBezTo>
                  <a:pt x="69" y="25"/>
                  <a:pt x="69" y="25"/>
                  <a:pt x="69" y="25"/>
                </a:cubicBezTo>
                <a:cubicBezTo>
                  <a:pt x="69" y="30"/>
                  <a:pt x="69" y="30"/>
                  <a:pt x="69" y="30"/>
                </a:cubicBezTo>
                <a:cubicBezTo>
                  <a:pt x="69" y="31"/>
                  <a:pt x="70" y="33"/>
                  <a:pt x="71" y="33"/>
                </a:cubicBezTo>
                <a:cubicBezTo>
                  <a:pt x="71" y="34"/>
                  <a:pt x="72" y="34"/>
                  <a:pt x="73" y="34"/>
                </a:cubicBezTo>
                <a:cubicBezTo>
                  <a:pt x="73" y="34"/>
                  <a:pt x="74" y="34"/>
                  <a:pt x="74" y="33"/>
                </a:cubicBezTo>
                <a:cubicBezTo>
                  <a:pt x="84" y="21"/>
                  <a:pt x="84" y="21"/>
                  <a:pt x="84" y="21"/>
                </a:cubicBezTo>
                <a:cubicBezTo>
                  <a:pt x="85" y="21"/>
                  <a:pt x="86" y="19"/>
                  <a:pt x="86" y="17"/>
                </a:cubicBezTo>
                <a:cubicBezTo>
                  <a:pt x="86" y="16"/>
                  <a:pt x="85" y="14"/>
                  <a:pt x="84" y="13"/>
                </a:cubicBezTo>
                <a:close/>
              </a:path>
            </a:pathLst>
          </a:custGeom>
          <a:solidFill>
            <a:schemeClr val="accent5">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zh-CN" altLang="en-US">
              <a:solidFill>
                <a:schemeClr val="tx1">
                  <a:lumMod val="65000"/>
                  <a:lumOff val="35000"/>
                </a:schemeClr>
              </a:solidFill>
            </a:endParaRPr>
          </a:p>
        </p:txBody>
      </p:sp>
      <p:sp>
        <p:nvSpPr>
          <p:cNvPr id="30" name="矩形 47"/>
          <p:cNvSpPr>
            <a:spLocks noChangeArrowheads="1"/>
          </p:cNvSpPr>
          <p:nvPr/>
        </p:nvSpPr>
        <p:spPr bwMode="auto">
          <a:xfrm>
            <a:off x="957517" y="1518337"/>
            <a:ext cx="7300309" cy="106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用户</a:t>
            </a:r>
            <a:r>
              <a:rPr lang="zh-CN" altLang="en-US" dirty="0">
                <a:latin typeface="微软雅黑" pitchFamily="34" charset="-122"/>
                <a:ea typeface="微软雅黑" pitchFamily="34" charset="-122"/>
              </a:rPr>
              <a:t>在不同的交易</a:t>
            </a:r>
            <a:r>
              <a:rPr lang="zh-CN" altLang="en-US" dirty="0" smtClean="0">
                <a:latin typeface="微软雅黑" pitchFamily="34" charset="-122"/>
                <a:ea typeface="微软雅黑" pitchFamily="34" charset="-122"/>
              </a:rPr>
              <a:t>当中会使用</a:t>
            </a:r>
            <a:r>
              <a:rPr lang="zh-CN" altLang="en-US" dirty="0">
                <a:latin typeface="微软雅黑" pitchFamily="34" charset="-122"/>
                <a:ea typeface="微软雅黑" pitchFamily="34" charset="-122"/>
              </a:rPr>
              <a:t>不同的</a:t>
            </a:r>
            <a:r>
              <a:rPr lang="zh-CN" altLang="en-US" dirty="0" smtClean="0">
                <a:latin typeface="微软雅黑" pitchFamily="34" charset="-122"/>
                <a:ea typeface="微软雅黑" pitchFamily="34" charset="-122"/>
              </a:rPr>
              <a:t>“钱包地址”</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作为</a:t>
            </a:r>
            <a:r>
              <a:rPr lang="zh-CN" altLang="en-US" dirty="0">
                <a:latin typeface="微软雅黑" pitchFamily="34" charset="-122"/>
                <a:ea typeface="微软雅黑" pitchFamily="34" charset="-122"/>
              </a:rPr>
              <a:t>输入的</a:t>
            </a:r>
            <a:r>
              <a:rPr lang="zh-CN" altLang="en-US" dirty="0" smtClean="0">
                <a:latin typeface="微软雅黑" pitchFamily="34" charset="-122"/>
                <a:ea typeface="微软雅黑" pitchFamily="34" charset="-122"/>
              </a:rPr>
              <a:t>“钱包地址”没有任何</a:t>
            </a:r>
            <a:r>
              <a:rPr lang="zh-CN" altLang="en-US" dirty="0">
                <a:latin typeface="微软雅黑" pitchFamily="34" charset="-122"/>
                <a:ea typeface="微软雅黑" pitchFamily="34" charset="-122"/>
              </a:rPr>
              <a:t>关于用户的</a:t>
            </a:r>
            <a:r>
              <a:rPr lang="zh-CN" altLang="en-US" dirty="0" smtClean="0">
                <a:latin typeface="微软雅黑" pitchFamily="34" charset="-122"/>
                <a:ea typeface="微软雅黑" pitchFamily="34" charset="-122"/>
              </a:rPr>
              <a:t>信息</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不能</a:t>
            </a:r>
            <a:r>
              <a:rPr lang="zh-CN" altLang="en-US" dirty="0">
                <a:latin typeface="微软雅黑" pitchFamily="34" charset="-122"/>
                <a:ea typeface="微软雅黑" pitchFamily="34" charset="-122"/>
              </a:rPr>
              <a:t>根据交易的输入直接追溯其持有</a:t>
            </a:r>
            <a:r>
              <a:rPr lang="zh-CN" altLang="en-US" dirty="0" smtClean="0">
                <a:latin typeface="微软雅黑" pitchFamily="34" charset="-122"/>
                <a:ea typeface="微软雅黑" pitchFamily="34" charset="-122"/>
              </a:rPr>
              <a:t>用户</a:t>
            </a:r>
            <a:endParaRPr lang="en-US" altLang="zh-CN" dirty="0" smtClean="0">
              <a:latin typeface="微软雅黑" pitchFamily="34" charset="-122"/>
              <a:ea typeface="微软雅黑" pitchFamily="34" charset="-122"/>
            </a:endParaRPr>
          </a:p>
        </p:txBody>
      </p:sp>
      <p:sp>
        <p:nvSpPr>
          <p:cNvPr id="31" name="矩形 3"/>
          <p:cNvSpPr>
            <a:spLocks noChangeArrowheads="1"/>
          </p:cNvSpPr>
          <p:nvPr/>
        </p:nvSpPr>
        <p:spPr bwMode="auto">
          <a:xfrm>
            <a:off x="982996" y="853179"/>
            <a:ext cx="1164407"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charset="0"/>
              <a:buNone/>
            </a:pPr>
            <a:r>
              <a:rPr lang="zh-CN" altLang="en-US" sz="2000"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模型</a:t>
            </a:r>
            <a:r>
              <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背景</a:t>
            </a:r>
          </a:p>
        </p:txBody>
      </p:sp>
      <p:sp>
        <p:nvSpPr>
          <p:cNvPr id="32" name="矩形 31"/>
          <p:cNvSpPr/>
          <p:nvPr/>
        </p:nvSpPr>
        <p:spPr>
          <a:xfrm>
            <a:off x="1042119" y="1220737"/>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3" name="矩形 32"/>
          <p:cNvSpPr/>
          <p:nvPr/>
        </p:nvSpPr>
        <p:spPr>
          <a:xfrm>
            <a:off x="1656969" y="1220737"/>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4" name="矩形 47"/>
          <p:cNvSpPr>
            <a:spLocks noChangeArrowheads="1"/>
          </p:cNvSpPr>
          <p:nvPr/>
        </p:nvSpPr>
        <p:spPr bwMode="auto">
          <a:xfrm>
            <a:off x="966473" y="4554158"/>
            <a:ext cx="9955650" cy="106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对于</a:t>
            </a:r>
            <a:r>
              <a:rPr lang="zh-CN" altLang="en-US" dirty="0">
                <a:latin typeface="微软雅黑" pitchFamily="34" charset="-122"/>
                <a:ea typeface="微软雅黑" pitchFamily="34" charset="-122"/>
              </a:rPr>
              <a:t>每条交易的输入“钱包地址”属于同一</a:t>
            </a:r>
            <a:r>
              <a:rPr lang="zh-CN" altLang="en-US" dirty="0" smtClean="0">
                <a:latin typeface="微软雅黑" pitchFamily="34" charset="-122"/>
                <a:ea typeface="微软雅黑" pitchFamily="34" charset="-122"/>
              </a:rPr>
              <a:t>用户</a:t>
            </a:r>
            <a:endParaRPr lang="en-US" altLang="zh-CN" dirty="0" smtClean="0">
              <a:latin typeface="微软雅黑" pitchFamily="34" charset="-122"/>
              <a:ea typeface="微软雅黑" pitchFamily="34" charset="-122"/>
            </a:endParaRPr>
          </a:p>
          <a:p>
            <a:pPr marL="285750" indent="-285750">
              <a:lnSpc>
                <a:spcPct val="120000"/>
              </a:lnSpc>
              <a:buFont typeface="Wingdings" panose="05000000000000000000" pitchFamily="2" charset="2"/>
              <a:buChar char="Ø"/>
            </a:pPr>
            <a:r>
              <a:rPr lang="zh-CN" altLang="en-US" dirty="0" smtClean="0">
                <a:latin typeface="微软雅黑" pitchFamily="34" charset="-122"/>
                <a:ea typeface="微软雅黑" pitchFamily="34" charset="-122"/>
              </a:rPr>
              <a:t>找零的“钱包地址”若在其它交易的输入中出现则属于其所属的用户，否则为新用户的“钱包地址”（依赖数据集）</a:t>
            </a:r>
            <a:endParaRPr lang="zh-CN" altLang="en-US" dirty="0">
              <a:latin typeface="微软雅黑" pitchFamily="34" charset="-122"/>
              <a:ea typeface="微软雅黑" pitchFamily="34" charset="-122"/>
            </a:endParaRPr>
          </a:p>
        </p:txBody>
      </p:sp>
      <p:sp>
        <p:nvSpPr>
          <p:cNvPr id="35" name="矩形 3"/>
          <p:cNvSpPr>
            <a:spLocks noChangeArrowheads="1"/>
          </p:cNvSpPr>
          <p:nvPr/>
        </p:nvSpPr>
        <p:spPr bwMode="auto">
          <a:xfrm>
            <a:off x="982996" y="4067003"/>
            <a:ext cx="1164407"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a:spcBef>
                <a:spcPct val="0"/>
              </a:spcBef>
              <a:buFont typeface="Arial" charset="0"/>
              <a:buNone/>
            </a:pPr>
            <a:r>
              <a:rPr lang="zh-CN" altLang="en-US" sz="2000" b="1" dirty="0" smtClean="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rPr>
              <a:t>模型依据</a:t>
            </a:r>
            <a:endParaRPr lang="zh-CN" altLang="en-US" sz="2000" b="1" dirty="0">
              <a:solidFill>
                <a:schemeClr val="accent5">
                  <a:lumMod val="7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6" name="矩形 35"/>
          <p:cNvSpPr/>
          <p:nvPr/>
        </p:nvSpPr>
        <p:spPr>
          <a:xfrm>
            <a:off x="1042119" y="4463452"/>
            <a:ext cx="599800" cy="405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7" name="矩形 36"/>
          <p:cNvSpPr/>
          <p:nvPr/>
        </p:nvSpPr>
        <p:spPr>
          <a:xfrm>
            <a:off x="1656969" y="4463452"/>
            <a:ext cx="1215000" cy="4050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7" rIns="68576" bIns="34287" rtlCol="0" anchor="ctr"/>
          <a:lstStyle/>
          <a:p>
            <a:pPr algn="ctr"/>
            <a:endParaRPr lang="zh-CN" altLang="en-US">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1" name="TextBox 20"/>
          <p:cNvSpPr txBox="1"/>
          <p:nvPr/>
        </p:nvSpPr>
        <p:spPr>
          <a:xfrm>
            <a:off x="15674651" y="8397552"/>
            <a:ext cx="877163" cy="369332"/>
          </a:xfrm>
          <a:prstGeom prst="rect">
            <a:avLst/>
          </a:prstGeom>
          <a:noFill/>
        </p:spPr>
        <p:txBody>
          <a:bodyPr wrap="none" rtlCol="0">
            <a:spAutoFit/>
          </a:bodyPr>
          <a:lstStyle/>
          <a:p>
            <a:r>
              <a:rPr lang="zh-CN" altLang="en-US" dirty="0" smtClean="0"/>
              <a:t>延时符</a:t>
            </a:r>
            <a:endParaRPr lang="zh-CN" altLang="en-US" dirty="0"/>
          </a:p>
        </p:txBody>
      </p:sp>
      <p:sp>
        <p:nvSpPr>
          <p:cNvPr id="44" name="矩形 43"/>
          <p:cNvSpPr/>
          <p:nvPr/>
        </p:nvSpPr>
        <p:spPr>
          <a:xfrm>
            <a:off x="957517" y="2845674"/>
            <a:ext cx="8498967" cy="424732"/>
          </a:xfrm>
          <a:prstGeom prst="rect">
            <a:avLst/>
          </a:prstGeom>
        </p:spPr>
        <p:txBody>
          <a:bodyPr wrap="square">
            <a:spAutoFit/>
          </a:bodyPr>
          <a:lstStyle/>
          <a:p>
            <a:pPr>
              <a:lnSpc>
                <a:spcPct val="120000"/>
              </a:lnSpc>
            </a:pPr>
            <a:r>
              <a:rPr lang="zh-CN" altLang="en-US" dirty="0">
                <a:latin typeface="微软雅黑" pitchFamily="34" charset="-122"/>
                <a:ea typeface="微软雅黑" pitchFamily="34" charset="-122"/>
              </a:rPr>
              <a:t>建立</a:t>
            </a:r>
            <a:r>
              <a:rPr lang="zh-CN" altLang="en-US" dirty="0">
                <a:solidFill>
                  <a:schemeClr val="accent6">
                    <a:lumMod val="75000"/>
                  </a:schemeClr>
                </a:solidFill>
                <a:latin typeface="微软雅黑" pitchFamily="34" charset="-122"/>
                <a:ea typeface="微软雅黑" pitchFamily="34" charset="-122"/>
              </a:rPr>
              <a:t>用户聚类模型</a:t>
            </a:r>
            <a:r>
              <a:rPr lang="zh-CN" altLang="en-US" dirty="0">
                <a:latin typeface="微软雅黑" pitchFamily="34" charset="-122"/>
                <a:ea typeface="微软雅黑" pitchFamily="34" charset="-122"/>
              </a:rPr>
              <a:t>，从大量的交易记录中提取出每个用户名下的“钱包地址”</a:t>
            </a:r>
          </a:p>
        </p:txBody>
      </p:sp>
    </p:spTree>
    <p:extLst>
      <p:ext uri="{BB962C8B-B14F-4D97-AF65-F5344CB8AC3E}">
        <p14:creationId xmlns:p14="http://schemas.microsoft.com/office/powerpoint/2010/main" val="3156325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left)">
                                      <p:cBhvr>
                                        <p:cTn id="15" dur="750"/>
                                        <p:tgtEl>
                                          <p:spTgt spid="33"/>
                                        </p:tgtEl>
                                      </p:cBhvr>
                                    </p:animEffect>
                                  </p:childTnLst>
                                </p:cTn>
                              </p:par>
                            </p:childTnLst>
                          </p:cTn>
                        </p:par>
                        <p:par>
                          <p:cTn id="16" fill="hold">
                            <p:stCondLst>
                              <p:cond delay="1750"/>
                            </p:stCondLst>
                            <p:childTnLst>
                              <p:par>
                                <p:cTn id="17" presetID="14" presetClass="entr" presetSubtype="10" fill="hold" grpId="0" nodeType="afterEffect">
                                  <p:stCondLst>
                                    <p:cond delay="0"/>
                                  </p:stCondLst>
                                  <p:childTnLst>
                                    <p:set>
                                      <p:cBhvr>
                                        <p:cTn id="18" dur="1" fill="hold">
                                          <p:stCondLst>
                                            <p:cond delay="0"/>
                                          </p:stCondLst>
                                        </p:cTn>
                                        <p:tgtEl>
                                          <p:spTgt spid="30"/>
                                        </p:tgtEl>
                                        <p:attrNameLst>
                                          <p:attrName>style.visibility</p:attrName>
                                        </p:attrNameLst>
                                      </p:cBhvr>
                                      <p:to>
                                        <p:strVal val="visible"/>
                                      </p:to>
                                    </p:set>
                                    <p:animEffect transition="in" filter="randombar(horizontal)">
                                      <p:cBhvr>
                                        <p:cTn id="19" dur="750"/>
                                        <p:tgtEl>
                                          <p:spTgt spid="30"/>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44"/>
                                        </p:tgtEl>
                                        <p:attrNameLst>
                                          <p:attrName>style.visibility</p:attrName>
                                        </p:attrNameLst>
                                      </p:cBhvr>
                                      <p:to>
                                        <p:strVal val="visible"/>
                                      </p:to>
                                    </p:set>
                                    <p:animEffect transition="in" filter="fade">
                                      <p:cBhvr>
                                        <p:cTn id="24" dur="1000"/>
                                        <p:tgtEl>
                                          <p:spTgt spid="44"/>
                                        </p:tgtEl>
                                      </p:cBhvr>
                                    </p:animEffect>
                                    <p:anim calcmode="lin" valueType="num">
                                      <p:cBhvr>
                                        <p:cTn id="25" dur="1000" fill="hold"/>
                                        <p:tgtEl>
                                          <p:spTgt spid="44"/>
                                        </p:tgtEl>
                                        <p:attrNameLst>
                                          <p:attrName>ppt_x</p:attrName>
                                        </p:attrNameLst>
                                      </p:cBhvr>
                                      <p:tavLst>
                                        <p:tav tm="0">
                                          <p:val>
                                            <p:strVal val="#ppt_x"/>
                                          </p:val>
                                        </p:tav>
                                        <p:tav tm="100000">
                                          <p:val>
                                            <p:strVal val="#ppt_x"/>
                                          </p:val>
                                        </p:tav>
                                      </p:tavLst>
                                    </p:anim>
                                    <p:anim calcmode="lin" valueType="num">
                                      <p:cBhvr>
                                        <p:cTn id="26"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1000"/>
                                        <p:tgtEl>
                                          <p:spTgt spid="35"/>
                                        </p:tgtEl>
                                      </p:cBhvr>
                                    </p:animEffect>
                                    <p:anim calcmode="lin" valueType="num">
                                      <p:cBhvr>
                                        <p:cTn id="32" dur="1000" fill="hold"/>
                                        <p:tgtEl>
                                          <p:spTgt spid="35"/>
                                        </p:tgtEl>
                                        <p:attrNameLst>
                                          <p:attrName>ppt_x</p:attrName>
                                        </p:attrNameLst>
                                      </p:cBhvr>
                                      <p:tavLst>
                                        <p:tav tm="0">
                                          <p:val>
                                            <p:strVal val="#ppt_x"/>
                                          </p:val>
                                        </p:tav>
                                        <p:tav tm="100000">
                                          <p:val>
                                            <p:strVal val="#ppt_x"/>
                                          </p:val>
                                        </p:tav>
                                      </p:tavLst>
                                    </p:anim>
                                    <p:anim calcmode="lin" valueType="num">
                                      <p:cBhvr>
                                        <p:cTn id="33" dur="1000" fill="hold"/>
                                        <p:tgtEl>
                                          <p:spTgt spid="35"/>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1000"/>
                                        <p:tgtEl>
                                          <p:spTgt spid="36"/>
                                        </p:tgtEl>
                                      </p:cBhvr>
                                    </p:animEffect>
                                    <p:anim calcmode="lin" valueType="num">
                                      <p:cBhvr>
                                        <p:cTn id="37" dur="1000" fill="hold"/>
                                        <p:tgtEl>
                                          <p:spTgt spid="36"/>
                                        </p:tgtEl>
                                        <p:attrNameLst>
                                          <p:attrName>ppt_x</p:attrName>
                                        </p:attrNameLst>
                                      </p:cBhvr>
                                      <p:tavLst>
                                        <p:tav tm="0">
                                          <p:val>
                                            <p:strVal val="#ppt_x"/>
                                          </p:val>
                                        </p:tav>
                                        <p:tav tm="100000">
                                          <p:val>
                                            <p:strVal val="#ppt_x"/>
                                          </p:val>
                                        </p:tav>
                                      </p:tavLst>
                                    </p:anim>
                                    <p:anim calcmode="lin" valueType="num">
                                      <p:cBhvr>
                                        <p:cTn id="38" dur="1000" fill="hold"/>
                                        <p:tgtEl>
                                          <p:spTgt spid="36"/>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fade">
                                      <p:cBhvr>
                                        <p:cTn id="41" dur="1000"/>
                                        <p:tgtEl>
                                          <p:spTgt spid="37"/>
                                        </p:tgtEl>
                                      </p:cBhvr>
                                    </p:animEffect>
                                    <p:anim calcmode="lin" valueType="num">
                                      <p:cBhvr>
                                        <p:cTn id="42" dur="1000" fill="hold"/>
                                        <p:tgtEl>
                                          <p:spTgt spid="37"/>
                                        </p:tgtEl>
                                        <p:attrNameLst>
                                          <p:attrName>ppt_x</p:attrName>
                                        </p:attrNameLst>
                                      </p:cBhvr>
                                      <p:tavLst>
                                        <p:tav tm="0">
                                          <p:val>
                                            <p:strVal val="#ppt_x"/>
                                          </p:val>
                                        </p:tav>
                                        <p:tav tm="100000">
                                          <p:val>
                                            <p:strVal val="#ppt_x"/>
                                          </p:val>
                                        </p:tav>
                                      </p:tavLst>
                                    </p:anim>
                                    <p:anim calcmode="lin" valueType="num">
                                      <p:cBhvr>
                                        <p:cTn id="43" dur="1000" fill="hold"/>
                                        <p:tgtEl>
                                          <p:spTgt spid="37"/>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1000"/>
                                        <p:tgtEl>
                                          <p:spTgt spid="34"/>
                                        </p:tgtEl>
                                      </p:cBhvr>
                                    </p:animEffect>
                                    <p:anim calcmode="lin" valueType="num">
                                      <p:cBhvr>
                                        <p:cTn id="47" dur="1000" fill="hold"/>
                                        <p:tgtEl>
                                          <p:spTgt spid="34"/>
                                        </p:tgtEl>
                                        <p:attrNameLst>
                                          <p:attrName>ppt_x</p:attrName>
                                        </p:attrNameLst>
                                      </p:cBhvr>
                                      <p:tavLst>
                                        <p:tav tm="0">
                                          <p:val>
                                            <p:strVal val="#ppt_x"/>
                                          </p:val>
                                        </p:tav>
                                        <p:tav tm="100000">
                                          <p:val>
                                            <p:strVal val="#ppt_x"/>
                                          </p:val>
                                        </p:tav>
                                      </p:tavLst>
                                    </p:anim>
                                    <p:anim calcmode="lin" valueType="num">
                                      <p:cBhvr>
                                        <p:cTn id="48" dur="1000" fill="hold"/>
                                        <p:tgtEl>
                                          <p:spTgt spid="34"/>
                                        </p:tgtEl>
                                        <p:attrNameLst>
                                          <p:attrName>ppt_y</p:attrName>
                                        </p:attrNameLst>
                                      </p:cBhvr>
                                      <p:tavLst>
                                        <p:tav tm="0">
                                          <p:val>
                                            <p:strVal val="#ppt_y+.1"/>
                                          </p:val>
                                        </p:tav>
                                        <p:tav tm="100000">
                                          <p:val>
                                            <p:strVal val="#ppt_y"/>
                                          </p:val>
                                        </p:tav>
                                      </p:tavLst>
                                    </p:anim>
                                  </p:childTnLst>
                                </p:cTn>
                              </p:par>
                            </p:childTnLst>
                          </p:cTn>
                        </p:par>
                        <p:par>
                          <p:cTn id="49" fill="hold">
                            <p:stCondLst>
                              <p:cond delay="1000"/>
                            </p:stCondLst>
                            <p:childTnLst>
                              <p:par>
                                <p:cTn id="50" presetID="10" presetClass="entr" presetSubtype="0" fill="hold" grpId="0" nodeType="after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2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32" grpId="0" animBg="1"/>
      <p:bldP spid="33" grpId="0" animBg="1"/>
      <p:bldP spid="34" grpId="0"/>
      <p:bldP spid="35" grpId="0"/>
      <p:bldP spid="36" grpId="0" animBg="1"/>
      <p:bldP spid="37" grpId="0" animBg="1"/>
      <p:bldP spid="21" grpId="0"/>
      <p:bldP spid="4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ULTRA_SCORM_SLIDE_COUNT" val="4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954</TotalTime>
  <Words>1058</Words>
  <Application>Microsoft Office PowerPoint</Application>
  <PresentationFormat>自定义</PresentationFormat>
  <Paragraphs>189</Paragraphs>
  <Slides>24</Slides>
  <Notes>24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Impact MT Std</vt:lpstr>
      <vt:lpstr>LilyUPC</vt:lpstr>
      <vt:lpstr>方正兰亭黑简体</vt:lpstr>
      <vt:lpstr>宋体</vt:lpstr>
      <vt:lpstr>微软雅黑</vt:lpstr>
      <vt:lpstr>Arial</vt:lpstr>
      <vt:lpstr>Calibri</vt:lpstr>
      <vt:lpstr>Sylfaen</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http://www.ypppt.com/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cp:keywords>http:/www.ypppt.com</cp:keywords>
  <dc:description>http://www.ypppt.com/</dc:description>
  <cp:lastModifiedBy>Liming Xu</cp:lastModifiedBy>
  <cp:revision>231</cp:revision>
  <dcterms:created xsi:type="dcterms:W3CDTF">2015-12-03T10:50:49Z</dcterms:created>
  <dcterms:modified xsi:type="dcterms:W3CDTF">2018-05-27T00:03:40Z</dcterms:modified>
</cp:coreProperties>
</file>

<file path=docProps/thumbnail.jpeg>
</file>